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34"/>
  </p:notes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12192000" cy="6858000"/>
  <p:embeddedFontLst>
    <p:embeddedFont>
      <p:font typeface="Century Gothic" panose="020B0502020202020204" pitchFamily="34" charset="0"/>
      <p:regular r:id="rId35"/>
      <p:bold r:id="rId36"/>
      <p:italic r:id="rId37"/>
      <p:boldItalic r:id="rId38"/>
    </p:embeddedFont>
    <p:embeddedFont>
      <p:font typeface="Quicksand" pitchFamily="2" charset="77"/>
      <p:regular r:id="rId39"/>
      <p:bold r:id="rId40"/>
    </p:embeddedFont>
    <p:embeddedFont>
      <p:font typeface="Quicksand SemiBold" pitchFamily="2" charset="77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9" roundtripDataSignature="AMtx7mhUTorszLrk+woUgMrnL3/ySg3Rl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atrine Weisteen Bjerde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30B948-BCCF-4757-9614-A0B4A4F60147}">
  <a:tblStyle styleId="{C030B948-BCCF-4757-9614-A0B4A4F60147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EF6E8"/>
          </a:solidFill>
        </a:fill>
      </a:tcStyle>
    </a:wholeTbl>
    <a:band1H>
      <a:tcTxStyle/>
      <a:tcStyle>
        <a:tcBdr/>
        <a:fill>
          <a:solidFill>
            <a:srgbClr val="DBEE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BEE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47"/>
    <p:restoredTop sz="94658"/>
  </p:normalViewPr>
  <p:slideViewPr>
    <p:cSldViewPr snapToGrid="0">
      <p:cViewPr varScale="1">
        <p:scale>
          <a:sx n="95" d="100"/>
          <a:sy n="95" d="100"/>
        </p:scale>
        <p:origin x="200" y="72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50" Type="http://schemas.openxmlformats.org/officeDocument/2006/relationships/commentAuthors" Target="commentAuthor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20" Type="http://schemas.openxmlformats.org/officeDocument/2006/relationships/slide" Target="slides/slide18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E91491-7636-BB45-829F-6EB1986D4FD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F7B3D75-68F7-8E46-9F4F-ECDCAFCD4A15}">
      <dgm:prSet/>
      <dgm:spPr/>
      <dgm:t>
        <a:bodyPr/>
        <a:lstStyle/>
        <a:p>
          <a:r>
            <a:rPr lang="en-GB" b="1" i="0" dirty="0">
              <a:solidFill>
                <a:schemeClr val="tx1"/>
              </a:solidFill>
            </a:rPr>
            <a:t>Scenario A: Upskilling Course Development</a:t>
          </a:r>
          <a:br>
            <a:rPr lang="en-GB" b="1" i="0" dirty="0">
              <a:solidFill>
                <a:schemeClr val="tx1"/>
              </a:solidFill>
            </a:rPr>
          </a:br>
          <a:br>
            <a:rPr lang="en-GB" b="1" i="0" dirty="0">
              <a:solidFill>
                <a:schemeClr val="tx1"/>
              </a:solidFill>
            </a:rPr>
          </a:br>
          <a:r>
            <a:rPr lang="en-GB" b="0" i="0" dirty="0">
              <a:solidFill>
                <a:schemeClr val="tx1"/>
              </a:solidFill>
            </a:rPr>
            <a:t>A training </a:t>
          </a:r>
          <a:r>
            <a:rPr lang="en-GB" b="0" i="0" dirty="0" err="1">
              <a:solidFill>
                <a:schemeClr val="tx1"/>
              </a:solidFill>
            </a:rPr>
            <a:t>center</a:t>
          </a:r>
          <a:r>
            <a:rPr lang="en-GB" b="0" i="0" dirty="0">
              <a:solidFill>
                <a:schemeClr val="tx1"/>
              </a:solidFill>
            </a:rPr>
            <a:t> wants to develop a new self-paced online course on "Data Visualization for Research." They plan to offer digital credentials upon successful completion.</a:t>
          </a:r>
          <a:endParaRPr lang="en-MK" dirty="0">
            <a:solidFill>
              <a:schemeClr val="tx1"/>
            </a:solidFill>
          </a:endParaRPr>
        </a:p>
      </dgm:t>
    </dgm:pt>
    <dgm:pt modelId="{CB97BEBE-7CA3-3341-A38D-1FCBE4C10EFC}" type="parTrans" cxnId="{CE33D114-65F0-AE44-BF5E-9362F241FAF9}">
      <dgm:prSet/>
      <dgm:spPr/>
      <dgm:t>
        <a:bodyPr/>
        <a:lstStyle/>
        <a:p>
          <a:endParaRPr lang="en-GB"/>
        </a:p>
      </dgm:t>
    </dgm:pt>
    <dgm:pt modelId="{B1E0E920-545E-4F4A-995A-5838EA180C0D}" type="sibTrans" cxnId="{CE33D114-65F0-AE44-BF5E-9362F241FAF9}">
      <dgm:prSet/>
      <dgm:spPr/>
      <dgm:t>
        <a:bodyPr/>
        <a:lstStyle/>
        <a:p>
          <a:endParaRPr lang="en-GB"/>
        </a:p>
      </dgm:t>
    </dgm:pt>
    <dgm:pt modelId="{B206E475-7986-9946-B046-D647D6271B52}" type="pres">
      <dgm:prSet presAssocID="{FBE91491-7636-BB45-829F-6EB1986D4FD2}" presName="diagram" presStyleCnt="0">
        <dgm:presLayoutVars>
          <dgm:dir/>
          <dgm:resizeHandles val="exact"/>
        </dgm:presLayoutVars>
      </dgm:prSet>
      <dgm:spPr/>
    </dgm:pt>
    <dgm:pt modelId="{17ECC231-0CC7-0147-88DA-3465B07D6D3D}" type="pres">
      <dgm:prSet presAssocID="{3F7B3D75-68F7-8E46-9F4F-ECDCAFCD4A15}" presName="node" presStyleLbl="node1" presStyleIdx="0" presStyleCnt="1">
        <dgm:presLayoutVars>
          <dgm:bulletEnabled val="1"/>
        </dgm:presLayoutVars>
      </dgm:prSet>
      <dgm:spPr/>
    </dgm:pt>
  </dgm:ptLst>
  <dgm:cxnLst>
    <dgm:cxn modelId="{CE33D114-65F0-AE44-BF5E-9362F241FAF9}" srcId="{FBE91491-7636-BB45-829F-6EB1986D4FD2}" destId="{3F7B3D75-68F7-8E46-9F4F-ECDCAFCD4A15}" srcOrd="0" destOrd="0" parTransId="{CB97BEBE-7CA3-3341-A38D-1FCBE4C10EFC}" sibTransId="{B1E0E920-545E-4F4A-995A-5838EA180C0D}"/>
    <dgm:cxn modelId="{5EC8FC5F-20BB-E34D-A767-2DAB48B1C899}" type="presOf" srcId="{FBE91491-7636-BB45-829F-6EB1986D4FD2}" destId="{B206E475-7986-9946-B046-D647D6271B52}" srcOrd="0" destOrd="0" presId="urn:microsoft.com/office/officeart/2005/8/layout/default"/>
    <dgm:cxn modelId="{F7756C83-95ED-6B4A-A3A2-74FAFCA6AE7B}" type="presOf" srcId="{3F7B3D75-68F7-8E46-9F4F-ECDCAFCD4A15}" destId="{17ECC231-0CC7-0147-88DA-3465B07D6D3D}" srcOrd="0" destOrd="0" presId="urn:microsoft.com/office/officeart/2005/8/layout/default"/>
    <dgm:cxn modelId="{EDF04E9F-69F6-9440-B33F-76FA415AADE1}" type="presParOf" srcId="{B206E475-7986-9946-B046-D647D6271B52}" destId="{17ECC231-0CC7-0147-88DA-3465B07D6D3D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FBBAD0-CCDA-AB4F-A595-9D4E480E4A7F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88EA7C6A-4450-BF48-B924-DF99DDEC234F}">
      <dgm:prSet/>
      <dgm:spPr/>
      <dgm:t>
        <a:bodyPr/>
        <a:lstStyle/>
        <a:p>
          <a:r>
            <a:rPr lang="en-GB" b="1" i="0" dirty="0">
              <a:solidFill>
                <a:schemeClr val="tx1"/>
              </a:solidFill>
            </a:rPr>
            <a:t>Scenario B: Trainer Recruitment</a:t>
          </a:r>
          <a:br>
            <a:rPr lang="en-GB" b="1" i="0" dirty="0">
              <a:solidFill>
                <a:schemeClr val="tx1"/>
              </a:solidFill>
            </a:rPr>
          </a:br>
          <a:br>
            <a:rPr lang="en-GB" b="1" i="0" dirty="0">
              <a:solidFill>
                <a:schemeClr val="tx1"/>
              </a:solidFill>
            </a:rPr>
          </a:br>
          <a:r>
            <a:rPr lang="en-GB" b="0" i="0" dirty="0">
              <a:solidFill>
                <a:schemeClr val="tx1"/>
              </a:solidFill>
            </a:rPr>
            <a:t>A research institute is looking to hire a trainer to deliver a workshop on "Research Data Management." Applicants are asked to provide examples of their previous training experience, often including digital credentials.</a:t>
          </a:r>
          <a:endParaRPr lang="en-MK" dirty="0">
            <a:solidFill>
              <a:schemeClr val="tx1"/>
            </a:solidFill>
          </a:endParaRPr>
        </a:p>
      </dgm:t>
    </dgm:pt>
    <dgm:pt modelId="{759006C8-0AE6-BD49-9BAB-A57F41AC4311}" type="parTrans" cxnId="{CEB4828F-39D7-E54C-A16F-2CBF384864B5}">
      <dgm:prSet/>
      <dgm:spPr/>
      <dgm:t>
        <a:bodyPr/>
        <a:lstStyle/>
        <a:p>
          <a:endParaRPr lang="en-GB"/>
        </a:p>
      </dgm:t>
    </dgm:pt>
    <dgm:pt modelId="{A2A767D9-33D8-1842-9B24-01B5AA5FC0D1}" type="sibTrans" cxnId="{CEB4828F-39D7-E54C-A16F-2CBF384864B5}">
      <dgm:prSet/>
      <dgm:spPr/>
      <dgm:t>
        <a:bodyPr/>
        <a:lstStyle/>
        <a:p>
          <a:endParaRPr lang="en-GB"/>
        </a:p>
      </dgm:t>
    </dgm:pt>
    <dgm:pt modelId="{868E7194-301C-FB4C-9BF4-4C8F80BC6F6D}" type="pres">
      <dgm:prSet presAssocID="{C5FBBAD0-CCDA-AB4F-A595-9D4E480E4A7F}" presName="diagram" presStyleCnt="0">
        <dgm:presLayoutVars>
          <dgm:dir/>
          <dgm:resizeHandles val="exact"/>
        </dgm:presLayoutVars>
      </dgm:prSet>
      <dgm:spPr/>
    </dgm:pt>
    <dgm:pt modelId="{67DB1D87-D6EA-BC4B-9C2A-EE4401368A08}" type="pres">
      <dgm:prSet presAssocID="{88EA7C6A-4450-BF48-B924-DF99DDEC234F}" presName="node" presStyleLbl="node1" presStyleIdx="0" presStyleCnt="1">
        <dgm:presLayoutVars>
          <dgm:bulletEnabled val="1"/>
        </dgm:presLayoutVars>
      </dgm:prSet>
      <dgm:spPr/>
    </dgm:pt>
  </dgm:ptLst>
  <dgm:cxnLst>
    <dgm:cxn modelId="{CEB4828F-39D7-E54C-A16F-2CBF384864B5}" srcId="{C5FBBAD0-CCDA-AB4F-A595-9D4E480E4A7F}" destId="{88EA7C6A-4450-BF48-B924-DF99DDEC234F}" srcOrd="0" destOrd="0" parTransId="{759006C8-0AE6-BD49-9BAB-A57F41AC4311}" sibTransId="{A2A767D9-33D8-1842-9B24-01B5AA5FC0D1}"/>
    <dgm:cxn modelId="{5662C299-A799-BA4E-866F-60833364D3C3}" type="presOf" srcId="{88EA7C6A-4450-BF48-B924-DF99DDEC234F}" destId="{67DB1D87-D6EA-BC4B-9C2A-EE4401368A08}" srcOrd="0" destOrd="0" presId="urn:microsoft.com/office/officeart/2005/8/layout/default"/>
    <dgm:cxn modelId="{6AE74EA5-6576-D24A-B051-976989AD8D0A}" type="presOf" srcId="{C5FBBAD0-CCDA-AB4F-A595-9D4E480E4A7F}" destId="{868E7194-301C-FB4C-9BF4-4C8F80BC6F6D}" srcOrd="0" destOrd="0" presId="urn:microsoft.com/office/officeart/2005/8/layout/default"/>
    <dgm:cxn modelId="{81391E85-D88E-F445-B1DB-BD9ED0EE5A3D}" type="presParOf" srcId="{868E7194-301C-FB4C-9BF4-4C8F80BC6F6D}" destId="{67DB1D87-D6EA-BC4B-9C2A-EE4401368A08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ECC231-0CC7-0147-88DA-3465B07D6D3D}">
      <dsp:nvSpPr>
        <dsp:cNvPr id="0" name=""/>
        <dsp:cNvSpPr/>
      </dsp:nvSpPr>
      <dsp:spPr>
        <a:xfrm>
          <a:off x="0" y="621189"/>
          <a:ext cx="5181600" cy="31089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i="0" kern="1200" dirty="0">
              <a:solidFill>
                <a:schemeClr val="tx1"/>
              </a:solidFill>
            </a:rPr>
            <a:t>Scenario A: Upskilling Course Development</a:t>
          </a:r>
          <a:br>
            <a:rPr lang="en-GB" sz="2400" b="1" i="0" kern="1200" dirty="0">
              <a:solidFill>
                <a:schemeClr val="tx1"/>
              </a:solidFill>
            </a:rPr>
          </a:br>
          <a:br>
            <a:rPr lang="en-GB" sz="2400" b="1" i="0" kern="1200" dirty="0">
              <a:solidFill>
                <a:schemeClr val="tx1"/>
              </a:solidFill>
            </a:rPr>
          </a:br>
          <a:r>
            <a:rPr lang="en-GB" sz="2400" b="0" i="0" kern="1200" dirty="0">
              <a:solidFill>
                <a:schemeClr val="tx1"/>
              </a:solidFill>
            </a:rPr>
            <a:t>A training </a:t>
          </a:r>
          <a:r>
            <a:rPr lang="en-GB" sz="2400" b="0" i="0" kern="1200" dirty="0" err="1">
              <a:solidFill>
                <a:schemeClr val="tx1"/>
              </a:solidFill>
            </a:rPr>
            <a:t>center</a:t>
          </a:r>
          <a:r>
            <a:rPr lang="en-GB" sz="2400" b="0" i="0" kern="1200" dirty="0">
              <a:solidFill>
                <a:schemeClr val="tx1"/>
              </a:solidFill>
            </a:rPr>
            <a:t> wants to develop a new self-paced online course on "Data Visualization for Research." They plan to offer digital credentials upon successful completion.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0" y="621189"/>
        <a:ext cx="5181600" cy="31089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DB1D87-D6EA-BC4B-9C2A-EE4401368A08}">
      <dsp:nvSpPr>
        <dsp:cNvPr id="0" name=""/>
        <dsp:cNvSpPr/>
      </dsp:nvSpPr>
      <dsp:spPr>
        <a:xfrm>
          <a:off x="0" y="621189"/>
          <a:ext cx="5181600" cy="310896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i="0" kern="1200" dirty="0">
              <a:solidFill>
                <a:schemeClr val="tx1"/>
              </a:solidFill>
            </a:rPr>
            <a:t>Scenario B: Trainer Recruitment</a:t>
          </a:r>
          <a:br>
            <a:rPr lang="en-GB" sz="2400" b="1" i="0" kern="1200" dirty="0">
              <a:solidFill>
                <a:schemeClr val="tx1"/>
              </a:solidFill>
            </a:rPr>
          </a:br>
          <a:br>
            <a:rPr lang="en-GB" sz="2400" b="1" i="0" kern="1200" dirty="0">
              <a:solidFill>
                <a:schemeClr val="tx1"/>
              </a:solidFill>
            </a:rPr>
          </a:br>
          <a:r>
            <a:rPr lang="en-GB" sz="2400" b="0" i="0" kern="1200" dirty="0">
              <a:solidFill>
                <a:schemeClr val="tx1"/>
              </a:solidFill>
            </a:rPr>
            <a:t>A research institute is looking to hire a trainer to deliver a workshop on "Research Data Management." Applicants are asked to provide examples of their previous training experience, often including digital credentials.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0" y="621189"/>
        <a:ext cx="5181600" cy="31089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5" name="Google Shape;14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1" name="Google Shape;31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2" name="Google Shape;31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0" name="Google Shape;33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1" name="Google Shape;33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9" name="Google Shape;33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5" name="Google Shape;35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7" name="Google Shape;3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8" name="Google Shape;378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4" name="Google Shape;39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95" name="Google Shape;395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3" name="Google Shape;41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14" name="Google Shape;414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1" name="Google Shape;42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2" name="Google Shape;422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0" name="Google Shape;43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1" name="Google Shape;431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1" name="Google Shape;15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2" name="Google Shape;152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GB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8" name="Google Shape;438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9" name="Google Shape;439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6" name="Google Shape;44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7" name="Google Shape;447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>
          <a:extLst>
            <a:ext uri="{FF2B5EF4-FFF2-40B4-BE49-F238E27FC236}">
              <a16:creationId xmlns:a16="http://schemas.microsoft.com/office/drawing/2014/main" id="{5A0B35D3-E25A-7D17-1ED5-3FA7B69CA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5:notes">
            <a:extLst>
              <a:ext uri="{FF2B5EF4-FFF2-40B4-BE49-F238E27FC236}">
                <a16:creationId xmlns:a16="http://schemas.microsoft.com/office/drawing/2014/main" id="{33503EF5-CCC8-9D31-5438-20727C1254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55:notes">
            <a:extLst>
              <a:ext uri="{FF2B5EF4-FFF2-40B4-BE49-F238E27FC236}">
                <a16:creationId xmlns:a16="http://schemas.microsoft.com/office/drawing/2014/main" id="{1D167166-E9D0-20CD-5F32-A43EF0D8D6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04400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6" name="Google Shape;48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87" name="Google Shape;487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10" name="Google Shape;51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9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8" name="Google Shape;15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9" name="Google Shape;15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8" name="Google Shape;568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9" name="Google Shape;569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3" name="Google Shape;2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2" name="Google Shape;2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1" name="Google Shape;26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2" name="Google Shape;26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2" name="Google Shape;28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3" name="Google Shape;283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0" name="Google Shape;30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1" name="Google Shape;301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1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1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 type="twoObj">
  <p:cSld name="TWO_OBJECT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2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7569724" y="6356354"/>
            <a:ext cx="378407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32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6"/>
          <p:cNvSpPr txBox="1"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6"/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7" name="Google Shape;97;p46"/>
          <p:cNvSpPr txBox="1">
            <a:spLocks noGrp="1"/>
          </p:cNvSpPr>
          <p:nvPr>
            <p:ph type="body" idx="2"/>
          </p:nvPr>
        </p:nvSpPr>
        <p:spPr>
          <a:xfrm>
            <a:off x="839789" y="2505074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46"/>
          <p:cNvSpPr txBox="1">
            <a:spLocks noGrp="1"/>
          </p:cNvSpPr>
          <p:nvPr>
            <p:ph type="body" idx="3"/>
          </p:nvPr>
        </p:nvSpPr>
        <p:spPr>
          <a:xfrm>
            <a:off x="6172202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9" name="Google Shape;99;p46"/>
          <p:cNvSpPr txBox="1">
            <a:spLocks noGrp="1"/>
          </p:cNvSpPr>
          <p:nvPr>
            <p:ph type="body" idx="4"/>
          </p:nvPr>
        </p:nvSpPr>
        <p:spPr>
          <a:xfrm>
            <a:off x="6172202" y="2505074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46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3"/>
          <p:cNvSpPr txBox="1">
            <a:spLocks noGrp="1"/>
          </p:cNvSpPr>
          <p:nvPr>
            <p:ph type="title"/>
          </p:nvPr>
        </p:nvSpPr>
        <p:spPr>
          <a:xfrm>
            <a:off x="84841" y="2677217"/>
            <a:ext cx="6155703" cy="2158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390"/>
              </a:buClr>
              <a:buSzPts val="4800"/>
              <a:buFont typeface="Quicksand SemiBold"/>
              <a:buNone/>
              <a:defRPr sz="4800">
                <a:solidFill>
                  <a:srgbClr val="00539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3"/>
          <p:cNvSpPr txBox="1">
            <a:spLocks noGrp="1"/>
          </p:cNvSpPr>
          <p:nvPr>
            <p:ph type="body" idx="1"/>
          </p:nvPr>
        </p:nvSpPr>
        <p:spPr>
          <a:xfrm>
            <a:off x="84841" y="4846607"/>
            <a:ext cx="6155703" cy="1443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2D050"/>
              </a:buClr>
              <a:buSzPts val="2400"/>
              <a:buNone/>
              <a:defRPr sz="2400">
                <a:solidFill>
                  <a:srgbClr val="92D050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1"/>
          <p:cNvSpPr txBox="1">
            <a:spLocks noGrp="1"/>
          </p:cNvSpPr>
          <p:nvPr>
            <p:ph type="ctrTitle"/>
          </p:nvPr>
        </p:nvSpPr>
        <p:spPr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1"/>
          <p:cNvSpPr txBox="1">
            <a:spLocks noGrp="1"/>
          </p:cNvSpPr>
          <p:nvPr>
            <p:ph type="subTitle" idx="1"/>
          </p:nvPr>
        </p:nvSpPr>
        <p:spPr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titolo">
  <p:cSld name="1_Diapositiva tito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2"/>
          <p:cNvSpPr txBox="1">
            <a:spLocks noGrp="1"/>
          </p:cNvSpPr>
          <p:nvPr>
            <p:ph type="ctrTitle"/>
          </p:nvPr>
        </p:nvSpPr>
        <p:spPr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2"/>
          <p:cNvSpPr txBox="1">
            <a:spLocks noGrp="1"/>
          </p:cNvSpPr>
          <p:nvPr>
            <p:ph type="subTitle" idx="1"/>
          </p:nvPr>
        </p:nvSpPr>
        <p:spPr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iapositiva titolo">
  <p:cSld name="2_Diapositiva tito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3"/>
          <p:cNvSpPr txBox="1">
            <a:spLocks noGrp="1"/>
          </p:cNvSpPr>
          <p:nvPr>
            <p:ph type="ctrTitle"/>
          </p:nvPr>
        </p:nvSpPr>
        <p:spPr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43"/>
          <p:cNvSpPr txBox="1">
            <a:spLocks noGrp="1"/>
          </p:cNvSpPr>
          <p:nvPr>
            <p:ph type="subTitle" idx="1"/>
          </p:nvPr>
        </p:nvSpPr>
        <p:spPr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Diapositiva titolo">
  <p:cSld name="3_Diapositiva tito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4"/>
          <p:cNvSpPr txBox="1">
            <a:spLocks noGrp="1"/>
          </p:cNvSpPr>
          <p:nvPr>
            <p:ph type="ctrTitle"/>
          </p:nvPr>
        </p:nvSpPr>
        <p:spPr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44"/>
          <p:cNvSpPr txBox="1">
            <a:spLocks noGrp="1"/>
          </p:cNvSpPr>
          <p:nvPr>
            <p:ph type="subTitle" idx="1"/>
          </p:nvPr>
        </p:nvSpPr>
        <p:spPr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Diapositiva titolo">
  <p:cSld name="4_Diapositiva tito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5"/>
          <p:cNvSpPr txBox="1">
            <a:spLocks noGrp="1"/>
          </p:cNvSpPr>
          <p:nvPr>
            <p:ph type="ctrTitle"/>
          </p:nvPr>
        </p:nvSpPr>
        <p:spPr>
          <a:xfrm>
            <a:off x="251381" y="2451543"/>
            <a:ext cx="553667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icksand SemiBold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45"/>
          <p:cNvSpPr txBox="1">
            <a:spLocks noGrp="1"/>
          </p:cNvSpPr>
          <p:nvPr>
            <p:ph type="subTitle" idx="1"/>
          </p:nvPr>
        </p:nvSpPr>
        <p:spPr>
          <a:xfrm>
            <a:off x="251381" y="4960760"/>
            <a:ext cx="533871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None/>
              <a:defRPr sz="2800">
                <a:solidFill>
                  <a:srgbClr val="FFC000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7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47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8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Quicksand SemiBold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49"/>
          <p:cNvSpPr txBox="1">
            <a:spLocks noGrp="1"/>
          </p:cNvSpPr>
          <p:nvPr>
            <p:ph type="body" idx="1"/>
          </p:nvPr>
        </p:nvSpPr>
        <p:spPr>
          <a:xfrm>
            <a:off x="5183188" y="987429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27" name="Google Shape;127;p4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8" name="Google Shape;128;p49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Quicksand SemiBold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50"/>
          <p:cNvSpPr>
            <a:spLocks noGrp="1"/>
          </p:cNvSpPr>
          <p:nvPr>
            <p:ph type="pic" idx="2"/>
          </p:nvPr>
        </p:nvSpPr>
        <p:spPr>
          <a:xfrm>
            <a:off x="5183188" y="987429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5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3" name="Google Shape;133;p50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1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5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51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2"/>
          <p:cNvSpPr txBox="1">
            <a:spLocks noGrp="1"/>
          </p:cNvSpPr>
          <p:nvPr>
            <p:ph type="title"/>
          </p:nvPr>
        </p:nvSpPr>
        <p:spPr>
          <a:xfrm rot="5400000">
            <a:off x="7133433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52"/>
          <p:cNvSpPr txBox="1">
            <a:spLocks noGrp="1"/>
          </p:cNvSpPr>
          <p:nvPr>
            <p:ph type="body" idx="1"/>
          </p:nvPr>
        </p:nvSpPr>
        <p:spPr>
          <a:xfrm rot="5400000">
            <a:off x="1799433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52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5"/>
          <p:cNvSpPr txBox="1">
            <a:spLocks noGrp="1"/>
          </p:cNvSpPr>
          <p:nvPr>
            <p:ph type="body" idx="2"/>
          </p:nvPr>
        </p:nvSpPr>
        <p:spPr>
          <a:xfrm>
            <a:off x="839788" y="2505074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5"/>
          <p:cNvSpPr txBox="1">
            <a:spLocks noGrp="1"/>
          </p:cNvSpPr>
          <p:nvPr>
            <p:ph type="body" idx="4"/>
          </p:nvPr>
        </p:nvSpPr>
        <p:spPr>
          <a:xfrm>
            <a:off x="6172200" y="2505074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0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  <a:defRPr sz="4400" b="0" i="0" u="none" strike="noStrike" cap="none">
                <a:solidFill>
                  <a:schemeClr val="dk1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30"/>
          <p:cNvSpPr txBox="1">
            <a:spLocks noGrp="1"/>
          </p:cNvSpPr>
          <p:nvPr>
            <p:ph type="ftr" idx="11"/>
          </p:nvPr>
        </p:nvSpPr>
        <p:spPr>
          <a:xfrm>
            <a:off x="1578203" y="6413084"/>
            <a:ext cx="536935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92D050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sglobal.org/activity/digital-badge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badges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3.png"/><Relationship Id="rId4" Type="http://schemas.openxmlformats.org/officeDocument/2006/relationships/hyperlink" Target="http://creativecommons.org/licenses/by/4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adgr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europa.eu/europass/en/stakeholders/european-digital-credentials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europa.eu/europass/en/node/2128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>
            <a:spLocks noGrp="1"/>
          </p:cNvSpPr>
          <p:nvPr>
            <p:ph type="ctrTitle"/>
          </p:nvPr>
        </p:nvSpPr>
        <p:spPr>
          <a:xfrm>
            <a:off x="426720" y="2361883"/>
            <a:ext cx="583184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en-GB" sz="4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Recognition Framework</a:t>
            </a:r>
            <a:endParaRPr/>
          </a:p>
        </p:txBody>
      </p:sp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426720" y="4841558"/>
            <a:ext cx="583184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 lnSpcReduction="2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  <a:buNone/>
            </a:pPr>
            <a:r>
              <a:rPr lang="en-GB" sz="2800">
                <a:solidFill>
                  <a:srgbClr val="FF99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Sonja Filiposka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  <a:buNone/>
            </a:pPr>
            <a:r>
              <a:rPr lang="en-GB" sz="2800">
                <a:solidFill>
                  <a:srgbClr val="FF99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 behalf of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GB" sz="2800">
                <a:solidFill>
                  <a:srgbClr val="FF99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Katrine Weisteen Bjerde, HK-DIR</a:t>
            </a:r>
            <a:endParaRPr sz="2800">
              <a:solidFill>
                <a:srgbClr val="FF99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9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What are Open Digital Badges?</a:t>
            </a:r>
            <a:endParaRPr/>
          </a:p>
        </p:txBody>
      </p:sp>
      <p:grpSp>
        <p:nvGrpSpPr>
          <p:cNvPr id="315" name="Google Shape;315;p9"/>
          <p:cNvGrpSpPr/>
          <p:nvPr/>
        </p:nvGrpSpPr>
        <p:grpSpPr>
          <a:xfrm>
            <a:off x="838200" y="1564142"/>
            <a:ext cx="10515600" cy="4680901"/>
            <a:chOff x="0" y="61163"/>
            <a:chExt cx="10515600" cy="4680901"/>
          </a:xfrm>
        </p:grpSpPr>
        <p:sp>
          <p:nvSpPr>
            <p:cNvPr id="316" name="Google Shape;316;p9"/>
            <p:cNvSpPr/>
            <p:nvPr/>
          </p:nvSpPr>
          <p:spPr>
            <a:xfrm>
              <a:off x="0" y="61163"/>
              <a:ext cx="10515600" cy="67158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9"/>
            <p:cNvSpPr txBox="1"/>
            <p:nvPr/>
          </p:nvSpPr>
          <p:spPr>
            <a:xfrm>
              <a:off x="32784" y="93947"/>
              <a:ext cx="10450032" cy="6060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Calibri"/>
                <a:buNone/>
              </a:pPr>
              <a:r>
                <a:rPr lang="en-GB" sz="2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created and issued to recognise </a:t>
              </a:r>
              <a:endPara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0" y="732744"/>
              <a:ext cx="10515600" cy="15069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9"/>
            <p:cNvSpPr txBox="1"/>
            <p:nvPr/>
          </p:nvSpPr>
          <p:spPr>
            <a:xfrm>
              <a:off x="0" y="732744"/>
              <a:ext cx="10515600" cy="15069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3850" tIns="35550" rIns="199125" bIns="35550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alibri"/>
                <a:buChar char="•"/>
              </a:pPr>
              <a:r>
                <a:rPr lang="en-GB" sz="2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competencies</a:t>
              </a:r>
              <a:endPara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44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alibri"/>
                <a:buChar char="•"/>
              </a:pPr>
              <a:r>
                <a:rPr lang="en-GB" sz="2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skills</a:t>
              </a:r>
              <a:endPara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44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alibri"/>
                <a:buChar char="•"/>
              </a:pPr>
              <a:r>
                <a:rPr lang="en-GB" sz="2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achievements or </a:t>
              </a:r>
              <a:endPara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44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alibri"/>
                <a:buChar char="•"/>
              </a:pPr>
              <a:r>
                <a:rPr lang="en-GB" sz="2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attitudes </a:t>
              </a:r>
              <a:endPara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0" y="2239704"/>
              <a:ext cx="10515600" cy="67158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9"/>
            <p:cNvSpPr txBox="1"/>
            <p:nvPr/>
          </p:nvSpPr>
          <p:spPr>
            <a:xfrm>
              <a:off x="32784" y="2272488"/>
              <a:ext cx="10450032" cy="6060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Calibri"/>
                <a:buNone/>
              </a:pPr>
              <a:r>
                <a:rPr lang="en-GB" sz="2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 digital picture with metadata</a:t>
              </a:r>
              <a:endPara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0" y="2911284"/>
              <a:ext cx="10515600" cy="4636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9"/>
            <p:cNvSpPr txBox="1"/>
            <p:nvPr/>
          </p:nvSpPr>
          <p:spPr>
            <a:xfrm>
              <a:off x="0" y="2911284"/>
              <a:ext cx="10515600" cy="4636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3850" tIns="35550" rIns="199125" bIns="35550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alibri"/>
                <a:buChar char="•"/>
              </a:pPr>
              <a:r>
                <a:rPr lang="en-GB" sz="2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informs who has issued the badge to whom and on what basis</a:t>
              </a:r>
              <a:endPara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0" y="3374964"/>
              <a:ext cx="10515600" cy="671580"/>
            </a:xfrm>
            <a:prstGeom prst="roundRect">
              <a:avLst>
                <a:gd name="adj" fmla="val 16667"/>
              </a:avLst>
            </a:prstGeom>
            <a:solidFill>
              <a:srgbClr val="FF3398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9"/>
            <p:cNvSpPr txBox="1"/>
            <p:nvPr/>
          </p:nvSpPr>
          <p:spPr>
            <a:xfrm>
              <a:off x="32784" y="3407748"/>
              <a:ext cx="10450032" cy="6060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Calibri"/>
                <a:buNone/>
              </a:pPr>
              <a:r>
                <a:rPr lang="en-GB" sz="2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standard and verifiable portable digital credential</a:t>
              </a:r>
              <a:endPara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0" y="4046544"/>
              <a:ext cx="10515600" cy="695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9"/>
            <p:cNvSpPr txBox="1"/>
            <p:nvPr/>
          </p:nvSpPr>
          <p:spPr>
            <a:xfrm>
              <a:off x="0" y="4046544"/>
              <a:ext cx="10515600" cy="695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3850" tIns="35550" rIns="199125" bIns="35550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Calibri"/>
                <a:buChar char="•"/>
              </a:pPr>
              <a:r>
                <a:rPr lang="en-GB" sz="2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metadata aligns with the </a:t>
              </a:r>
              <a:r>
                <a:rPr lang="en-GB" sz="2200" b="0" i="0" u="sng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Open Badges standard</a:t>
              </a:r>
              <a:r>
                <a:rPr lang="en-GB" sz="2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created by the Mozilla Foundation and further developed by IMS global</a:t>
              </a:r>
              <a:endPara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0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Open Badges Content</a:t>
            </a:r>
            <a:endParaRPr/>
          </a:p>
        </p:txBody>
      </p:sp>
      <p:sp>
        <p:nvSpPr>
          <p:cNvPr id="334" name="Google Shape;334;p10"/>
          <p:cNvSpPr txBox="1">
            <a:spLocks noGrp="1"/>
          </p:cNvSpPr>
          <p:nvPr>
            <p:ph type="body" idx="1"/>
          </p:nvPr>
        </p:nvSpPr>
        <p:spPr>
          <a:xfrm>
            <a:off x="685679" y="1690692"/>
            <a:ext cx="458513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589" lvl="0" indent="-22858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Image plus</a:t>
            </a:r>
            <a:endParaRPr/>
          </a:p>
          <a:p>
            <a:pPr marL="685766" lvl="1" indent="-2285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name of the badge</a:t>
            </a:r>
            <a:endParaRPr/>
          </a:p>
          <a:p>
            <a:pPr marL="685766" lvl="1" indent="-2285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description </a:t>
            </a:r>
            <a:endParaRPr/>
          </a:p>
          <a:p>
            <a:pPr marL="1142942" lvl="2" indent="-22858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/>
              <a:t>creator write descriptions of the badge</a:t>
            </a:r>
            <a:endParaRPr/>
          </a:p>
          <a:p>
            <a:pPr marL="685766" lvl="1" indent="-2285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criteria info</a:t>
            </a:r>
            <a:endParaRPr/>
          </a:p>
          <a:p>
            <a:pPr marL="1142942" lvl="2" indent="-22858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/>
              <a:t>badge issuer presents the criteria used to recognise the skills, achievements or competences of the recipient</a:t>
            </a:r>
            <a:endParaRPr/>
          </a:p>
        </p:txBody>
      </p:sp>
      <p:sp>
        <p:nvSpPr>
          <p:cNvPr id="335" name="Google Shape;335;p10"/>
          <p:cNvSpPr txBox="1"/>
          <p:nvPr/>
        </p:nvSpPr>
        <p:spPr>
          <a:xfrm>
            <a:off x="6921184" y="4349976"/>
            <a:ext cx="39624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 Badge content</a:t>
            </a: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by 1EdTech, licensed under </a:t>
            </a:r>
            <a:r>
              <a:rPr lang="en-GB" sz="12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CC-BY-4.0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6" name="Google Shape;336;p10" descr="visualisation of open badges metadata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12768" y="1825625"/>
            <a:ext cx="6579232" cy="262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Gathering &amp; Sharing Open Badges</a:t>
            </a:r>
            <a:endParaRPr/>
          </a:p>
        </p:txBody>
      </p:sp>
      <p:grpSp>
        <p:nvGrpSpPr>
          <p:cNvPr id="343" name="Google Shape;343;p11"/>
          <p:cNvGrpSpPr/>
          <p:nvPr/>
        </p:nvGrpSpPr>
        <p:grpSpPr>
          <a:xfrm>
            <a:off x="838200" y="1826173"/>
            <a:ext cx="7559566" cy="4350241"/>
            <a:chOff x="0" y="548"/>
            <a:chExt cx="7559566" cy="4350241"/>
          </a:xfrm>
        </p:grpSpPr>
        <p:sp>
          <p:nvSpPr>
            <p:cNvPr id="344" name="Google Shape;344;p11"/>
            <p:cNvSpPr/>
            <p:nvPr/>
          </p:nvSpPr>
          <p:spPr>
            <a:xfrm>
              <a:off x="0" y="548"/>
              <a:ext cx="7559566" cy="76752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1"/>
            <p:cNvSpPr txBox="1"/>
            <p:nvPr/>
          </p:nvSpPr>
          <p:spPr>
            <a:xfrm>
              <a:off x="37467" y="38015"/>
              <a:ext cx="7484632" cy="6925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Calibri"/>
                <a:buNone/>
              </a:pPr>
              <a:r>
                <a:rPr lang="en-GB" sz="3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Badges can be collected</a:t>
              </a:r>
              <a:endPara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0" y="768068"/>
              <a:ext cx="7559566" cy="165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1"/>
            <p:cNvSpPr txBox="1"/>
            <p:nvPr/>
          </p:nvSpPr>
          <p:spPr>
            <a:xfrm>
              <a:off x="0" y="768068"/>
              <a:ext cx="7559566" cy="165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0000" tIns="40625" rIns="227575" bIns="40625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Calibri"/>
                <a:buChar char="•"/>
              </a:pPr>
              <a:r>
                <a:rPr lang="en-GB" sz="25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 a backpack, passport, or wallet solution</a:t>
              </a:r>
              <a:endParaRPr sz="2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Calibri"/>
                <a:buChar char="•"/>
              </a:pPr>
              <a:r>
                <a:rPr lang="en-GB" sz="2500" b="0" i="0" u="sng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https://badgr.com/</a:t>
              </a:r>
              <a:r>
                <a:rPr lang="en-GB" sz="25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 </a:t>
              </a:r>
              <a:endParaRPr sz="2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Calibri"/>
                <a:buChar char="•"/>
              </a:pPr>
              <a:r>
                <a:rPr lang="en-GB" sz="25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Collections can be created to group individual badges into categories</a:t>
              </a:r>
              <a:endParaRPr sz="2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0" y="2424069"/>
              <a:ext cx="7559566" cy="7675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1"/>
            <p:cNvSpPr txBox="1"/>
            <p:nvPr/>
          </p:nvSpPr>
          <p:spPr>
            <a:xfrm>
              <a:off x="37467" y="2461536"/>
              <a:ext cx="7484632" cy="6925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Calibri"/>
                <a:buNone/>
              </a:pPr>
              <a:r>
                <a:rPr lang="en-GB" sz="3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Badges can be shared on social media</a:t>
              </a:r>
              <a:endPara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0" y="3191589"/>
              <a:ext cx="7559566" cy="115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1"/>
            <p:cNvSpPr txBox="1"/>
            <p:nvPr/>
          </p:nvSpPr>
          <p:spPr>
            <a:xfrm>
              <a:off x="0" y="3191589"/>
              <a:ext cx="7559566" cy="115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0000" tIns="40625" rIns="227575" bIns="40625" anchor="t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Calibri"/>
                <a:buChar char="•"/>
              </a:pPr>
              <a:r>
                <a:rPr lang="en-GB" sz="25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People can click on an Open Badge, view all the evidence, read details about the achievement, and verify the badge's authenticity</a:t>
              </a:r>
              <a:endParaRPr sz="2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2" name="Google Shape;352;p11" descr="A screenshot of a badge image and descripti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19392" y="1643646"/>
            <a:ext cx="4172607" cy="38957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2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Issuing Open Badges</a:t>
            </a:r>
            <a:endParaRPr/>
          </a:p>
        </p:txBody>
      </p:sp>
      <p:grpSp>
        <p:nvGrpSpPr>
          <p:cNvPr id="359" name="Google Shape;359;p12"/>
          <p:cNvGrpSpPr/>
          <p:nvPr/>
        </p:nvGrpSpPr>
        <p:grpSpPr>
          <a:xfrm>
            <a:off x="838200" y="1418897"/>
            <a:ext cx="10323785" cy="4897519"/>
            <a:chOff x="0" y="0"/>
            <a:chExt cx="10323785" cy="4897519"/>
          </a:xfrm>
        </p:grpSpPr>
        <p:sp>
          <p:nvSpPr>
            <p:cNvPr id="360" name="Google Shape;360;p12"/>
            <p:cNvSpPr/>
            <p:nvPr/>
          </p:nvSpPr>
          <p:spPr>
            <a:xfrm>
              <a:off x="0" y="0"/>
              <a:ext cx="8259028" cy="1077454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2"/>
            <p:cNvSpPr txBox="1"/>
            <p:nvPr/>
          </p:nvSpPr>
          <p:spPr>
            <a:xfrm>
              <a:off x="31558" y="31558"/>
              <a:ext cx="7005325" cy="10143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rPr lang="en-GB"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Can be integrated with a Learning Platform</a:t>
              </a: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2"/>
            <p:cNvSpPr/>
            <p:nvPr/>
          </p:nvSpPr>
          <p:spPr>
            <a:xfrm>
              <a:off x="691693" y="1273355"/>
              <a:ext cx="8259028" cy="1077454"/>
            </a:xfrm>
            <a:prstGeom prst="roundRect">
              <a:avLst>
                <a:gd name="adj" fmla="val 10000"/>
              </a:avLst>
            </a:prstGeom>
            <a:solidFill>
              <a:schemeClr val="accent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2"/>
            <p:cNvSpPr txBox="1"/>
            <p:nvPr/>
          </p:nvSpPr>
          <p:spPr>
            <a:xfrm>
              <a:off x="723251" y="1304913"/>
              <a:ext cx="6803873" cy="10143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rPr lang="en-GB"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Prepare the image using templates</a:t>
              </a: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2"/>
            <p:cNvSpPr/>
            <p:nvPr/>
          </p:nvSpPr>
          <p:spPr>
            <a:xfrm>
              <a:off x="1373063" y="2546710"/>
              <a:ext cx="8259028" cy="1077454"/>
            </a:xfrm>
            <a:prstGeom prst="roundRect">
              <a:avLst>
                <a:gd name="adj" fmla="val 10000"/>
              </a:avLst>
            </a:prstGeom>
            <a:solidFill>
              <a:srgbClr val="FF3398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2"/>
            <p:cNvSpPr txBox="1"/>
            <p:nvPr/>
          </p:nvSpPr>
          <p:spPr>
            <a:xfrm>
              <a:off x="1404621" y="2578268"/>
              <a:ext cx="6814197" cy="10143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rPr lang="en-GB"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Fill out the badge details</a:t>
              </a: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2"/>
            <p:cNvSpPr/>
            <p:nvPr/>
          </p:nvSpPr>
          <p:spPr>
            <a:xfrm>
              <a:off x="2064757" y="3820065"/>
              <a:ext cx="8259028" cy="1077454"/>
            </a:xfrm>
            <a:prstGeom prst="roundRect">
              <a:avLst>
                <a:gd name="adj" fmla="val 10000"/>
              </a:avLst>
            </a:prstGeom>
            <a:solidFill>
              <a:schemeClr val="accent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2"/>
            <p:cNvSpPr txBox="1"/>
            <p:nvPr/>
          </p:nvSpPr>
          <p:spPr>
            <a:xfrm>
              <a:off x="2096315" y="3851623"/>
              <a:ext cx="6803873" cy="10143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alibri"/>
                <a:buNone/>
              </a:pPr>
              <a:r>
                <a:rPr lang="en-GB" sz="2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Issuing criteria</a:t>
              </a:r>
              <a:endPara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84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Char char="•"/>
              </a:pPr>
              <a:r>
                <a:rPr lang="en-GB"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Manual</a:t>
              </a: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Char char="•"/>
              </a:pPr>
              <a:r>
                <a:rPr lang="en-GB"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Automatic </a:t>
              </a: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2"/>
            <p:cNvSpPr/>
            <p:nvPr/>
          </p:nvSpPr>
          <p:spPr>
            <a:xfrm>
              <a:off x="7558683" y="825232"/>
              <a:ext cx="700345" cy="700345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CAD4E8">
                <a:alpha val="89411"/>
              </a:srgbClr>
            </a:solidFill>
            <a:ln w="12700" cap="flat" cmpd="sng">
              <a:solidFill>
                <a:srgbClr val="CAD4E8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2"/>
            <p:cNvSpPr txBox="1"/>
            <p:nvPr/>
          </p:nvSpPr>
          <p:spPr>
            <a:xfrm>
              <a:off x="7716261" y="825232"/>
              <a:ext cx="385189" cy="5270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Calibri"/>
                <a:buNone/>
              </a:pPr>
              <a:endPara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2"/>
            <p:cNvSpPr/>
            <p:nvPr/>
          </p:nvSpPr>
          <p:spPr>
            <a:xfrm>
              <a:off x="8250377" y="2098587"/>
              <a:ext cx="700345" cy="700345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FFDCCB">
                <a:alpha val="89411"/>
              </a:srgbClr>
            </a:solidFill>
            <a:ln w="12700" cap="flat" cmpd="sng">
              <a:solidFill>
                <a:srgbClr val="FFDCCB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2"/>
            <p:cNvSpPr txBox="1"/>
            <p:nvPr/>
          </p:nvSpPr>
          <p:spPr>
            <a:xfrm>
              <a:off x="8407955" y="2098587"/>
              <a:ext cx="385189" cy="5270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Calibri"/>
                <a:buNone/>
              </a:pPr>
              <a:endPara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2"/>
            <p:cNvSpPr/>
            <p:nvPr/>
          </p:nvSpPr>
          <p:spPr>
            <a:xfrm>
              <a:off x="8931746" y="3371942"/>
              <a:ext cx="700345" cy="700345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FFCBDD">
                <a:alpha val="89411"/>
              </a:srgbClr>
            </a:solidFill>
            <a:ln w="12700" cap="flat" cmpd="sng">
              <a:solidFill>
                <a:srgbClr val="FFCBDD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2"/>
            <p:cNvSpPr txBox="1"/>
            <p:nvPr/>
          </p:nvSpPr>
          <p:spPr>
            <a:xfrm>
              <a:off x="9089324" y="3371942"/>
              <a:ext cx="385189" cy="5270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Calibri"/>
                <a:buNone/>
              </a:pPr>
              <a:endPara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74" name="Google Shape;374;p12" descr="A screenshot of a form to define issuing of badges"/>
          <p:cNvPicPr preferRelativeResize="0"/>
          <p:nvPr/>
        </p:nvPicPr>
        <p:blipFill rotWithShape="1">
          <a:blip r:embed="rId3">
            <a:alphaModFix/>
          </a:blip>
          <a:srcRect l="40838" t="17298" r="31795" b="16936"/>
          <a:stretch/>
        </p:blipFill>
        <p:spPr>
          <a:xfrm>
            <a:off x="7565392" y="246871"/>
            <a:ext cx="3691614" cy="6069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3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Using Hierarchical Badges</a:t>
            </a:r>
            <a:endParaRPr/>
          </a:p>
        </p:txBody>
      </p:sp>
      <p:sp>
        <p:nvSpPr>
          <p:cNvPr id="381" name="Google Shape;381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589" lvl="0" indent="-22858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Define multiple badges within one training</a:t>
            </a:r>
            <a:endParaRPr/>
          </a:p>
          <a:p>
            <a:pPr marL="228589" lvl="0" indent="-228589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Link each badge to a different set of micro-credentials</a:t>
            </a:r>
            <a:endParaRPr/>
          </a:p>
          <a:p>
            <a:pPr marL="228589" lvl="0" indent="-228589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Higher-level badges are obtained once </a:t>
            </a:r>
            <a:r>
              <a:rPr lang="en-GB">
                <a:solidFill>
                  <a:srgbClr val="FF0000"/>
                </a:solidFill>
              </a:rPr>
              <a:t>all</a:t>
            </a:r>
            <a:r>
              <a:rPr lang="en-GB"/>
              <a:t> lower-level badges are issued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382" name="Google Shape;382;p13" descr="A diagram of hierarchical badges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0638" y="1514933"/>
            <a:ext cx="5859162" cy="445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5"/>
          <p:cNvSpPr txBox="1"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Open Badges</a:t>
            </a:r>
            <a:endParaRPr/>
          </a:p>
        </p:txBody>
      </p:sp>
      <p:sp>
        <p:nvSpPr>
          <p:cNvPr id="388" name="Google Shape;388;p55"/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>
                <a:solidFill>
                  <a:schemeClr val="accent1"/>
                </a:solidFill>
              </a:rPr>
              <a:t>PROs</a:t>
            </a:r>
            <a:endParaRPr/>
          </a:p>
        </p:txBody>
      </p:sp>
      <p:sp>
        <p:nvSpPr>
          <p:cNvPr id="389" name="Google Shape;389;p55"/>
          <p:cNvSpPr txBox="1">
            <a:spLocks noGrp="1"/>
          </p:cNvSpPr>
          <p:nvPr>
            <p:ph type="body" idx="2"/>
          </p:nvPr>
        </p:nvSpPr>
        <p:spPr>
          <a:xfrm>
            <a:off x="262270" y="2505074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/>
              <a:t>Portability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Easily shared and verified across different platforms and institutions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/>
              <a:t>Simplicity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Already implemented in a broad range of learning platforms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The threshold for starting to use them is fairly low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/>
              <a:t>Transparency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The open standard and verifiable nature increases transparency and trust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/>
              <a:t>Customisation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Can be highly customised to reflect specific learning outcomes or achievement levels</a:t>
            </a:r>
            <a:endParaRPr/>
          </a:p>
        </p:txBody>
      </p:sp>
      <p:sp>
        <p:nvSpPr>
          <p:cNvPr id="390" name="Google Shape;390;p55"/>
          <p:cNvSpPr txBox="1">
            <a:spLocks noGrp="1"/>
          </p:cNvSpPr>
          <p:nvPr>
            <p:ph type="body" idx="3"/>
          </p:nvPr>
        </p:nvSpPr>
        <p:spPr>
          <a:xfrm>
            <a:off x="6172202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>
                <a:solidFill>
                  <a:schemeClr val="accent4"/>
                </a:solidFill>
              </a:rPr>
              <a:t>CONs</a:t>
            </a:r>
            <a:endParaRPr/>
          </a:p>
        </p:txBody>
      </p:sp>
      <p:sp>
        <p:nvSpPr>
          <p:cNvPr id="391" name="Google Shape;391;p55"/>
          <p:cNvSpPr txBox="1">
            <a:spLocks noGrp="1"/>
          </p:cNvSpPr>
          <p:nvPr>
            <p:ph type="body" idx="4"/>
          </p:nvPr>
        </p:nvSpPr>
        <p:spPr>
          <a:xfrm>
            <a:off x="5997576" y="2505074"/>
            <a:ext cx="5932154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/>
              <a:t>Value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Some employers may not yet recognize the value of digital badges, especially compared to traditional qualifications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/>
              <a:t>Interoperability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Ensuring interoperability between different badge systems can be complex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/>
              <a:t>Quality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There is a risk of badge inflation or the issuance of low quality-content badges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/>
              <a:t>Recognition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Widespread adoption and formal recognition in the HE sector varies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9999"/>
              <a:buChar char="•"/>
            </a:pPr>
            <a:r>
              <a:rPr lang="en-GB"/>
              <a:t>More widespread among informal education providers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4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European Digital Credentials for learning</a:t>
            </a:r>
            <a:endParaRPr/>
          </a:p>
        </p:txBody>
      </p:sp>
      <p:grpSp>
        <p:nvGrpSpPr>
          <p:cNvPr id="398" name="Google Shape;398;p14"/>
          <p:cNvGrpSpPr/>
          <p:nvPr/>
        </p:nvGrpSpPr>
        <p:grpSpPr>
          <a:xfrm>
            <a:off x="838200" y="1864109"/>
            <a:ext cx="10515600" cy="4274370"/>
            <a:chOff x="0" y="38484"/>
            <a:chExt cx="10515600" cy="4274370"/>
          </a:xfrm>
        </p:grpSpPr>
        <p:sp>
          <p:nvSpPr>
            <p:cNvPr id="399" name="Google Shape;399;p14"/>
            <p:cNvSpPr/>
            <p:nvPr/>
          </p:nvSpPr>
          <p:spPr>
            <a:xfrm>
              <a:off x="0" y="38484"/>
              <a:ext cx="10515600" cy="64759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4"/>
            <p:cNvSpPr txBox="1"/>
            <p:nvPr/>
          </p:nvSpPr>
          <p:spPr>
            <a:xfrm>
              <a:off x="31613" y="70097"/>
              <a:ext cx="10452374" cy="584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850" tIns="102850" rIns="102850" bIns="1028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Calibri"/>
                <a:buNone/>
              </a:pPr>
              <a:r>
                <a:rPr lang="en-GB" sz="27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standardised </a:t>
              </a:r>
              <a:endPara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0" y="763839"/>
              <a:ext cx="10515600" cy="647595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4"/>
            <p:cNvSpPr txBox="1"/>
            <p:nvPr/>
          </p:nvSpPr>
          <p:spPr>
            <a:xfrm>
              <a:off x="31613" y="795452"/>
              <a:ext cx="10452374" cy="584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850" tIns="102850" rIns="102850" bIns="1028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Calibri"/>
                <a:buNone/>
              </a:pPr>
              <a:r>
                <a:rPr lang="en-GB" sz="27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tamper evident</a:t>
              </a:r>
              <a:endParaRPr sz="2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0" y="1489194"/>
              <a:ext cx="10515600" cy="647595"/>
            </a:xfrm>
            <a:prstGeom prst="roundRect">
              <a:avLst>
                <a:gd name="adj" fmla="val 16667"/>
              </a:avLst>
            </a:prstGeom>
            <a:solidFill>
              <a:srgbClr val="FF3398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4"/>
            <p:cNvSpPr txBox="1"/>
            <p:nvPr/>
          </p:nvSpPr>
          <p:spPr>
            <a:xfrm>
              <a:off x="31613" y="1520807"/>
              <a:ext cx="10452374" cy="584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850" tIns="102850" rIns="102850" bIns="1028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Calibri"/>
                <a:buNone/>
              </a:pPr>
              <a:r>
                <a:rPr lang="en-GB" sz="27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electronic documents </a:t>
              </a:r>
              <a:endPara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14"/>
            <p:cNvSpPr/>
            <p:nvPr/>
          </p:nvSpPr>
          <p:spPr>
            <a:xfrm>
              <a:off x="0" y="2214549"/>
              <a:ext cx="10515600" cy="647595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4"/>
            <p:cNvSpPr txBox="1"/>
            <p:nvPr/>
          </p:nvSpPr>
          <p:spPr>
            <a:xfrm>
              <a:off x="31613" y="2246162"/>
              <a:ext cx="10452374" cy="584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850" tIns="102850" rIns="102850" bIns="1028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lang="en-GB" sz="27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describing that their owner </a:t>
              </a:r>
              <a:endParaRPr sz="27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14"/>
            <p:cNvSpPr/>
            <p:nvPr/>
          </p:nvSpPr>
          <p:spPr>
            <a:xfrm>
              <a:off x="0" y="2939904"/>
              <a:ext cx="10515600" cy="647595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4"/>
            <p:cNvSpPr txBox="1"/>
            <p:nvPr/>
          </p:nvSpPr>
          <p:spPr>
            <a:xfrm>
              <a:off x="31613" y="2971517"/>
              <a:ext cx="10452374" cy="584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850" tIns="102850" rIns="102850" bIns="1028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Calibri"/>
                <a:buNone/>
              </a:pPr>
              <a:r>
                <a:rPr lang="en-GB" sz="27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has certain skills or has achieved certain learning outcomes </a:t>
              </a:r>
              <a:endPara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14"/>
            <p:cNvSpPr/>
            <p:nvPr/>
          </p:nvSpPr>
          <p:spPr>
            <a:xfrm>
              <a:off x="0" y="3665259"/>
              <a:ext cx="10515600" cy="64759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4"/>
            <p:cNvSpPr txBox="1"/>
            <p:nvPr/>
          </p:nvSpPr>
          <p:spPr>
            <a:xfrm>
              <a:off x="31613" y="3696872"/>
              <a:ext cx="10452374" cy="584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850" tIns="102850" rIns="102850" bIns="1028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Calibri"/>
                <a:buNone/>
              </a:pPr>
              <a:r>
                <a:rPr lang="en-GB" sz="27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through formal, non-formal or informal learning context</a:t>
              </a:r>
              <a:endPara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5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EDC content</a:t>
            </a:r>
            <a:endParaRPr/>
          </a:p>
        </p:txBody>
      </p:sp>
      <p:pic>
        <p:nvPicPr>
          <p:cNvPr id="417" name="Google Shape;417;p15" descr="visualisation of the tree structure content of an european digital credential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r="1333"/>
          <a:stretch/>
        </p:blipFill>
        <p:spPr>
          <a:xfrm>
            <a:off x="20" y="1"/>
            <a:ext cx="1219197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15"/>
          <p:cNvSpPr txBox="1"/>
          <p:nvPr/>
        </p:nvSpPr>
        <p:spPr>
          <a:xfrm>
            <a:off x="8966887" y="6216301"/>
            <a:ext cx="3225113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taken from </a:t>
            </a:r>
            <a:r>
              <a:rPr lang="en-GB" sz="10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https://europa.eu/europass/en/stakeholders/european-digital-credentials</a:t>
            </a:r>
            <a:r>
              <a:rPr lang="en-GB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6"/>
          <p:cNvSpPr txBox="1">
            <a:spLocks noGrp="1"/>
          </p:cNvSpPr>
          <p:nvPr>
            <p:ph type="title"/>
          </p:nvPr>
        </p:nvSpPr>
        <p:spPr>
          <a:xfrm>
            <a:off x="22151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Credential example</a:t>
            </a:r>
            <a:endParaRPr/>
          </a:p>
        </p:txBody>
      </p:sp>
      <p:pic>
        <p:nvPicPr>
          <p:cNvPr id="425" name="Google Shape;425;p16" descr="A screenshot of an issued EDC credential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7328" t="32161" r="28093" b="15868"/>
          <a:stretch/>
        </p:blipFill>
        <p:spPr>
          <a:xfrm>
            <a:off x="838200" y="1644501"/>
            <a:ext cx="4287796" cy="4615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16" descr="A screenshot of the details of the EDC credential"/>
          <p:cNvPicPr preferRelativeResize="0"/>
          <p:nvPr/>
        </p:nvPicPr>
        <p:blipFill rotWithShape="1">
          <a:blip r:embed="rId4">
            <a:alphaModFix/>
          </a:blip>
          <a:srcRect l="4779" t="9506" r="18585" b="7929"/>
          <a:stretch/>
        </p:blipFill>
        <p:spPr>
          <a:xfrm>
            <a:off x="5634680" y="597811"/>
            <a:ext cx="5807676" cy="5662377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16"/>
          <p:cNvSpPr txBox="1"/>
          <p:nvPr/>
        </p:nvSpPr>
        <p:spPr>
          <a:xfrm>
            <a:off x="4856205" y="4238368"/>
            <a:ext cx="208829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be stored in a </a:t>
            </a:r>
            <a:r>
              <a:rPr lang="en-GB" sz="1800" b="1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wallet</a:t>
            </a:r>
            <a:r>
              <a:rPr lang="en-GB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integrated with </a:t>
            </a:r>
            <a:r>
              <a:rPr lang="en-GB" sz="1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europass</a:t>
            </a:r>
            <a:endParaRPr sz="18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7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The European Learning Model (ELM)</a:t>
            </a:r>
            <a:endParaRPr/>
          </a:p>
        </p:txBody>
      </p:sp>
      <p:pic>
        <p:nvPicPr>
          <p:cNvPr id="434" name="Google Shape;434;p17" descr="diagram of the european learning model entities and relationships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28801" y="1298304"/>
            <a:ext cx="7701920" cy="4878659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17"/>
          <p:cNvSpPr txBox="1"/>
          <p:nvPr/>
        </p:nvSpPr>
        <p:spPr>
          <a:xfrm>
            <a:off x="2014151" y="5811838"/>
            <a:ext cx="751657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by Europass taken from </a:t>
            </a:r>
            <a:r>
              <a:rPr lang="en-GB" sz="10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https://europa.eu/europass/en/node/2128</a:t>
            </a:r>
            <a:r>
              <a:rPr lang="en-GB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marR="0" lvl="0" indent="-228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79B418"/>
              </a:buClr>
              <a:buSzPct val="108108"/>
              <a:buFont typeface="Arial"/>
              <a:buChar char="•"/>
            </a:pPr>
            <a:r>
              <a:rPr lang="en-GB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Define the use of </a:t>
            </a:r>
            <a:r>
              <a:rPr lang="en-GB" sz="2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digital credentials </a:t>
            </a:r>
            <a:endParaRPr/>
          </a:p>
          <a:p>
            <a:pPr marL="228600" marR="0" lvl="0" indent="-508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79B418"/>
              </a:buClr>
              <a:buSzPct val="108108"/>
              <a:buFont typeface="Arial"/>
              <a:buNone/>
            </a:pP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79B418"/>
              </a:buClr>
              <a:buSzPct val="108108"/>
              <a:buFont typeface="Arial"/>
              <a:buChar char="•"/>
            </a:pPr>
            <a:r>
              <a:rPr lang="en-GB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 give Open Science professionals/experts </a:t>
            </a:r>
            <a:r>
              <a:rPr lang="en-GB" sz="2800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proof of </a:t>
            </a: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their</a:t>
            </a:r>
            <a:r>
              <a:rPr lang="en-GB" sz="2800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instructor/trainer skills</a:t>
            </a:r>
            <a:endParaRPr>
              <a:solidFill>
                <a:schemeClr val="accent2"/>
              </a:solidFill>
            </a:endParaRPr>
          </a:p>
          <a:p>
            <a:pPr marL="228600" marR="0" lvl="0" indent="-50800" algn="l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rgbClr val="79B418"/>
              </a:buClr>
              <a:buSzPct val="108108"/>
              <a:buFont typeface="Arial"/>
              <a:buNone/>
            </a:pPr>
            <a:endParaRPr sz="2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rgbClr val="79B418"/>
              </a:buClr>
              <a:buSzPct val="108108"/>
              <a:buFont typeface="Arial"/>
              <a:buChar char="•"/>
            </a:pPr>
            <a:r>
              <a:rPr lang="en-GB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 employers to be able to </a:t>
            </a:r>
            <a:r>
              <a:rPr lang="en-GB" sz="2800" b="0" i="0" u="none" strike="noStrike" cap="none">
                <a:solidFill>
                  <a:srgbClr val="FF40FF"/>
                </a:solidFill>
                <a:latin typeface="Calibri"/>
                <a:ea typeface="Calibri"/>
                <a:cs typeface="Calibri"/>
                <a:sym typeface="Calibri"/>
              </a:rPr>
              <a:t>recognize these skills </a:t>
            </a:r>
            <a:r>
              <a:rPr lang="en-GB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across Europe</a:t>
            </a:r>
            <a:endParaRPr/>
          </a:p>
        </p:txBody>
      </p:sp>
      <p:sp>
        <p:nvSpPr>
          <p:cNvPr id="155" name="Google Shape;155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Century Gothic"/>
              <a:buNone/>
            </a:pPr>
            <a:r>
              <a:rPr lang="en-GB" sz="4800" b="0" i="0">
                <a:solidFill>
                  <a:srgbClr val="0070C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Purpose of the Recognition Framework?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8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To issue an EDCs</a:t>
            </a:r>
            <a:endParaRPr/>
          </a:p>
        </p:txBody>
      </p:sp>
      <p:sp>
        <p:nvSpPr>
          <p:cNvPr id="442" name="Google Shape;442;p18"/>
          <p:cNvSpPr txBox="1">
            <a:spLocks noGrp="1"/>
          </p:cNvSpPr>
          <p:nvPr>
            <p:ph type="body" idx="1"/>
          </p:nvPr>
        </p:nvSpPr>
        <p:spPr>
          <a:xfrm>
            <a:off x="493043" y="1837982"/>
            <a:ext cx="437635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589" lvl="0" indent="-22858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The issuing institution needs to obtain a </a:t>
            </a:r>
            <a:r>
              <a:rPr lang="en-GB">
                <a:solidFill>
                  <a:schemeClr val="accent1"/>
                </a:solidFill>
              </a:rPr>
              <a:t>Qualified eSeal</a:t>
            </a:r>
            <a:endParaRPr>
              <a:solidFill>
                <a:schemeClr val="accent1"/>
              </a:solidFill>
            </a:endParaRPr>
          </a:p>
          <a:p>
            <a:pPr marL="228589" lvl="0" indent="-228589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Understand the ELM</a:t>
            </a:r>
            <a:endParaRPr/>
          </a:p>
          <a:p>
            <a:pPr marL="228589" lvl="0" indent="-228589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Define (and customise) a template</a:t>
            </a:r>
            <a:endParaRPr/>
          </a:p>
          <a:p>
            <a:pPr marL="685766" lvl="1" indent="-2285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Use the </a:t>
            </a:r>
            <a:r>
              <a:rPr lang="en-GB">
                <a:solidFill>
                  <a:schemeClr val="accent4"/>
                </a:solidFill>
              </a:rPr>
              <a:t>credential builder </a:t>
            </a:r>
            <a:r>
              <a:rPr lang="en-GB"/>
              <a:t>online</a:t>
            </a:r>
            <a:endParaRPr/>
          </a:p>
          <a:p>
            <a:pPr marL="228589" lvl="0" indent="-228589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Prepare a list of receivers</a:t>
            </a:r>
            <a:endParaRPr/>
          </a:p>
        </p:txBody>
      </p:sp>
      <p:pic>
        <p:nvPicPr>
          <p:cNvPr id="443" name="Google Shape;443;p18" descr="A screenshot of the workflow to create an EDC"/>
          <p:cNvPicPr preferRelativeResize="0"/>
          <p:nvPr/>
        </p:nvPicPr>
        <p:blipFill rotWithShape="1">
          <a:blip r:embed="rId3">
            <a:alphaModFix/>
          </a:blip>
          <a:srcRect l="12921" t="14413" r="12881" b="13330"/>
          <a:stretch/>
        </p:blipFill>
        <p:spPr>
          <a:xfrm>
            <a:off x="4896144" y="1435683"/>
            <a:ext cx="7295855" cy="4507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9"/>
          <p:cNvSpPr txBox="1">
            <a:spLocks noGrp="1"/>
          </p:cNvSpPr>
          <p:nvPr>
            <p:ph type="title"/>
          </p:nvPr>
        </p:nvSpPr>
        <p:spPr>
          <a:xfrm>
            <a:off x="838200" y="56782"/>
            <a:ext cx="1120848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Defining a template  (multilingual support)</a:t>
            </a:r>
            <a:endParaRPr/>
          </a:p>
        </p:txBody>
      </p:sp>
      <p:pic>
        <p:nvPicPr>
          <p:cNvPr id="450" name="Google Shape;450;p19" descr="A screenshot of the credential builder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27928" t="17710" r="27355" b="10727"/>
          <a:stretch/>
        </p:blipFill>
        <p:spPr>
          <a:xfrm>
            <a:off x="395415" y="1401764"/>
            <a:ext cx="4880919" cy="495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19" descr="A screenshot of editing the learning outcomes in the credential builder"/>
          <p:cNvPicPr preferRelativeResize="0"/>
          <p:nvPr/>
        </p:nvPicPr>
        <p:blipFill rotWithShape="1">
          <a:blip r:embed="rId4">
            <a:alphaModFix/>
          </a:blip>
          <a:srcRect l="23766" t="27877" r="26556" b="8672"/>
          <a:stretch/>
        </p:blipFill>
        <p:spPr>
          <a:xfrm>
            <a:off x="5821751" y="1690692"/>
            <a:ext cx="5369351" cy="4351339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19"/>
          <p:cNvSpPr txBox="1"/>
          <p:nvPr/>
        </p:nvSpPr>
        <p:spPr>
          <a:xfrm>
            <a:off x="6314303" y="5622324"/>
            <a:ext cx="4876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 for ontologies-based description of skills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>
          <a:extLst>
            <a:ext uri="{FF2B5EF4-FFF2-40B4-BE49-F238E27FC236}">
              <a16:creationId xmlns:a16="http://schemas.microsoft.com/office/drawing/2014/main" id="{5BAD4A64-315D-C94B-737D-C60022FC2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5">
            <a:extLst>
              <a:ext uri="{FF2B5EF4-FFF2-40B4-BE49-F238E27FC236}">
                <a16:creationId xmlns:a16="http://schemas.microsoft.com/office/drawing/2014/main" id="{628B5BD5-88F6-345A-F5D2-AC4AC82F47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/>
              <a:t>EDCs</a:t>
            </a:r>
            <a:endParaRPr dirty="0"/>
          </a:p>
        </p:txBody>
      </p:sp>
      <p:sp>
        <p:nvSpPr>
          <p:cNvPr id="388" name="Google Shape;388;p55">
            <a:extLst>
              <a:ext uri="{FF2B5EF4-FFF2-40B4-BE49-F238E27FC236}">
                <a16:creationId xmlns:a16="http://schemas.microsoft.com/office/drawing/2014/main" id="{5B106749-9523-6559-53A4-9D179734E8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>
                <a:solidFill>
                  <a:schemeClr val="accent1"/>
                </a:solidFill>
              </a:rPr>
              <a:t>PROs</a:t>
            </a:r>
            <a:endParaRPr/>
          </a:p>
        </p:txBody>
      </p:sp>
      <p:sp>
        <p:nvSpPr>
          <p:cNvPr id="389" name="Google Shape;389;p55">
            <a:extLst>
              <a:ext uri="{FF2B5EF4-FFF2-40B4-BE49-F238E27FC236}">
                <a16:creationId xmlns:a16="http://schemas.microsoft.com/office/drawing/2014/main" id="{28F0F8F4-A6B3-B290-C4E0-D86F39C73F2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62270" y="2505073"/>
            <a:ext cx="5157787" cy="3882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7500" lnSpcReduction="20000"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sz="3300" b="1" dirty="0"/>
              <a:t>Political support and standardisation</a:t>
            </a:r>
          </a:p>
          <a:p>
            <a:pPr lvl="1">
              <a:spcBef>
                <a:spcPts val="1000"/>
              </a:spcBef>
              <a:buSzPct val="102857"/>
            </a:pPr>
            <a:r>
              <a:rPr lang="en-GB" sz="3200" dirty="0"/>
              <a:t>Provides a consistent framework for recognizing qualifications across Europe. The solution has strong support from the European Commission.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sz="3300" b="1" dirty="0"/>
              <a:t>Trustworthy</a:t>
            </a:r>
          </a:p>
          <a:p>
            <a:pPr lvl="1">
              <a:spcBef>
                <a:spcPts val="1000"/>
              </a:spcBef>
              <a:buSzPct val="102857"/>
            </a:pPr>
            <a:r>
              <a:rPr lang="en-GB" sz="3200" dirty="0"/>
              <a:t>Issued by accredited institutions and signed with an electronic seal, ensuring they are verifiable.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sz="3300" b="1" dirty="0"/>
              <a:t>Interoperability</a:t>
            </a:r>
          </a:p>
          <a:p>
            <a:pPr lvl="1">
              <a:spcBef>
                <a:spcPts val="1000"/>
              </a:spcBef>
              <a:buSzPct val="102857"/>
            </a:pPr>
            <a:r>
              <a:rPr lang="en-GB" sz="3200" dirty="0"/>
              <a:t>Recognized across all EU member states, facilitating mobility and cross-border employment.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sz="3300" b="1" dirty="0"/>
              <a:t>Compatibility</a:t>
            </a:r>
          </a:p>
          <a:p>
            <a:pPr lvl="1">
              <a:spcBef>
                <a:spcPts val="1000"/>
              </a:spcBef>
              <a:buSzPct val="102857"/>
            </a:pPr>
            <a:r>
              <a:rPr lang="en-GB" sz="3200" dirty="0"/>
              <a:t>Can be easily aligned with national and EU-level qualifications frameworks and the ESCO skills vocabulary.</a:t>
            </a:r>
          </a:p>
        </p:txBody>
      </p:sp>
      <p:sp>
        <p:nvSpPr>
          <p:cNvPr id="390" name="Google Shape;390;p55">
            <a:extLst>
              <a:ext uri="{FF2B5EF4-FFF2-40B4-BE49-F238E27FC236}">
                <a16:creationId xmlns:a16="http://schemas.microsoft.com/office/drawing/2014/main" id="{5AAE922D-80CA-A7F9-0545-78D7BDE5A2D9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2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>
                <a:solidFill>
                  <a:schemeClr val="accent4"/>
                </a:solidFill>
              </a:rPr>
              <a:t>CONs</a:t>
            </a:r>
            <a:endParaRPr/>
          </a:p>
        </p:txBody>
      </p:sp>
      <p:sp>
        <p:nvSpPr>
          <p:cNvPr id="391" name="Google Shape;391;p55">
            <a:extLst>
              <a:ext uri="{FF2B5EF4-FFF2-40B4-BE49-F238E27FC236}">
                <a16:creationId xmlns:a16="http://schemas.microsoft.com/office/drawing/2014/main" id="{CF5D3BBB-1817-1C02-754C-CC2EA06235A4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5997576" y="2505074"/>
            <a:ext cx="5932154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 dirty="0"/>
              <a:t>Integration and automation</a:t>
            </a:r>
          </a:p>
          <a:p>
            <a:pPr lvl="1">
              <a:spcBef>
                <a:spcPts val="1000"/>
              </a:spcBef>
              <a:buSzPct val="102857"/>
            </a:pPr>
            <a:r>
              <a:rPr lang="en-GB" dirty="0"/>
              <a:t>Credentials issuing is currently a fairly manual process. Integrating EDC with existing learning systems and processes needs to be implemented by the issuer. Integration with popular learning platforms is currently still under development.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 dirty="0"/>
              <a:t>Bureaucracy</a:t>
            </a:r>
          </a:p>
          <a:p>
            <a:pPr lvl="1">
              <a:spcBef>
                <a:spcPts val="1000"/>
              </a:spcBef>
              <a:buSzPct val="102857"/>
            </a:pPr>
            <a:r>
              <a:rPr lang="en-GB" dirty="0"/>
              <a:t>The process of acquiring the necessary </a:t>
            </a:r>
            <a:r>
              <a:rPr lang="en-GB" dirty="0" err="1"/>
              <a:t>eSeal</a:t>
            </a:r>
            <a:r>
              <a:rPr lang="en-GB" dirty="0"/>
              <a:t> and issuing and verifying EDCs can be complex and time-consuming.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 dirty="0"/>
              <a:t>Flexibility</a:t>
            </a:r>
          </a:p>
          <a:p>
            <a:pPr lvl="1">
              <a:spcBef>
                <a:spcPts val="1000"/>
              </a:spcBef>
              <a:buSzPct val="102857"/>
            </a:pPr>
            <a:r>
              <a:rPr lang="en-GB" dirty="0"/>
              <a:t>Less flexible compared to open digital badges, particularly for informal learning achievements.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2857"/>
              <a:buChar char="•"/>
            </a:pPr>
            <a:r>
              <a:rPr lang="en-GB" b="1" dirty="0"/>
              <a:t>Limited adoption</a:t>
            </a:r>
          </a:p>
          <a:p>
            <a:pPr lvl="1">
              <a:spcBef>
                <a:spcPts val="1000"/>
              </a:spcBef>
              <a:buSzPct val="102857"/>
            </a:pPr>
            <a:r>
              <a:rPr lang="en-GB" dirty="0"/>
              <a:t>Not yet widely adopted compared to Open Badges</a:t>
            </a:r>
          </a:p>
          <a:p>
            <a:pPr lvl="1">
              <a:spcBef>
                <a:spcPts val="1000"/>
              </a:spcBef>
              <a:buSzPct val="102857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7267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1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The approaches are</a:t>
            </a:r>
            <a:endParaRPr/>
          </a:p>
        </p:txBody>
      </p:sp>
      <p:grpSp>
        <p:nvGrpSpPr>
          <p:cNvPr id="490" name="Google Shape;490;p21"/>
          <p:cNvGrpSpPr/>
          <p:nvPr/>
        </p:nvGrpSpPr>
        <p:grpSpPr>
          <a:xfrm>
            <a:off x="838200" y="1898174"/>
            <a:ext cx="10515600" cy="4206240"/>
            <a:chOff x="0" y="72549"/>
            <a:chExt cx="10515600" cy="4206240"/>
          </a:xfrm>
        </p:grpSpPr>
        <p:sp>
          <p:nvSpPr>
            <p:cNvPr id="491" name="Google Shape;491;p21"/>
            <p:cNvSpPr/>
            <p:nvPr/>
          </p:nvSpPr>
          <p:spPr>
            <a:xfrm>
              <a:off x="0" y="72549"/>
              <a:ext cx="10515600" cy="420624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50000"/>
                  </a:moveTo>
                  <a:lnTo>
                    <a:pt x="24000" y="0"/>
                  </a:lnTo>
                  <a:lnTo>
                    <a:pt x="24000" y="20000"/>
                  </a:lnTo>
                  <a:lnTo>
                    <a:pt x="60000" y="20000"/>
                  </a:lnTo>
                  <a:lnTo>
                    <a:pt x="60000" y="20000"/>
                  </a:lnTo>
                  <a:cubicBezTo>
                    <a:pt x="62071" y="20000"/>
                    <a:pt x="63750" y="22238"/>
                    <a:pt x="63750" y="25000"/>
                  </a:cubicBezTo>
                  <a:cubicBezTo>
                    <a:pt x="63750" y="27761"/>
                    <a:pt x="62071" y="30000"/>
                    <a:pt x="60000" y="30000"/>
                  </a:cubicBezTo>
                  <a:cubicBezTo>
                    <a:pt x="57929" y="30000"/>
                    <a:pt x="56250" y="32239"/>
                    <a:pt x="56250" y="35000"/>
                  </a:cubicBezTo>
                  <a:cubicBezTo>
                    <a:pt x="56250" y="37762"/>
                    <a:pt x="57929" y="40000"/>
                    <a:pt x="60000" y="40000"/>
                  </a:cubicBezTo>
                  <a:lnTo>
                    <a:pt x="96000" y="40000"/>
                  </a:lnTo>
                  <a:lnTo>
                    <a:pt x="96000" y="20000"/>
                  </a:lnTo>
                  <a:lnTo>
                    <a:pt x="120000" y="70000"/>
                  </a:lnTo>
                  <a:lnTo>
                    <a:pt x="96000" y="120000"/>
                  </a:lnTo>
                  <a:lnTo>
                    <a:pt x="96000" y="100000"/>
                  </a:lnTo>
                  <a:lnTo>
                    <a:pt x="60000" y="100000"/>
                  </a:lnTo>
                  <a:cubicBezTo>
                    <a:pt x="57929" y="100000"/>
                    <a:pt x="56250" y="97762"/>
                    <a:pt x="56250" y="95000"/>
                  </a:cubicBezTo>
                  <a:lnTo>
                    <a:pt x="56250" y="80000"/>
                  </a:lnTo>
                  <a:lnTo>
                    <a:pt x="24000" y="80000"/>
                  </a:lnTo>
                  <a:lnTo>
                    <a:pt x="24000" y="100000"/>
                  </a:lnTo>
                  <a:close/>
                </a:path>
                <a:path w="120000" h="120000" fill="darkenLess" extrusionOk="0">
                  <a:moveTo>
                    <a:pt x="63750" y="25000"/>
                  </a:moveTo>
                  <a:cubicBezTo>
                    <a:pt x="63750" y="27761"/>
                    <a:pt x="62071" y="30000"/>
                    <a:pt x="60000" y="30000"/>
                  </a:cubicBezTo>
                  <a:cubicBezTo>
                    <a:pt x="57929" y="30000"/>
                    <a:pt x="56250" y="32239"/>
                    <a:pt x="56250" y="35000"/>
                  </a:cubicBezTo>
                  <a:cubicBezTo>
                    <a:pt x="56250" y="37762"/>
                    <a:pt x="57929" y="40000"/>
                    <a:pt x="60000" y="40000"/>
                  </a:cubicBezTo>
                  <a:lnTo>
                    <a:pt x="63750" y="40000"/>
                  </a:lnTo>
                  <a:close/>
                </a:path>
                <a:path w="120000" h="120000" fill="none" extrusionOk="0">
                  <a:moveTo>
                    <a:pt x="0" y="50000"/>
                  </a:moveTo>
                  <a:lnTo>
                    <a:pt x="24000" y="0"/>
                  </a:lnTo>
                  <a:lnTo>
                    <a:pt x="24000" y="20000"/>
                  </a:lnTo>
                  <a:lnTo>
                    <a:pt x="60000" y="20000"/>
                  </a:lnTo>
                  <a:lnTo>
                    <a:pt x="60000" y="20000"/>
                  </a:lnTo>
                  <a:cubicBezTo>
                    <a:pt x="62071" y="20000"/>
                    <a:pt x="63750" y="22238"/>
                    <a:pt x="63750" y="25000"/>
                  </a:cubicBezTo>
                  <a:cubicBezTo>
                    <a:pt x="63750" y="27761"/>
                    <a:pt x="62071" y="30000"/>
                    <a:pt x="60000" y="30000"/>
                  </a:cubicBezTo>
                  <a:cubicBezTo>
                    <a:pt x="57929" y="30000"/>
                    <a:pt x="56250" y="32239"/>
                    <a:pt x="56250" y="35000"/>
                  </a:cubicBezTo>
                  <a:cubicBezTo>
                    <a:pt x="56250" y="37762"/>
                    <a:pt x="57929" y="40000"/>
                    <a:pt x="60000" y="40000"/>
                  </a:cubicBezTo>
                  <a:lnTo>
                    <a:pt x="96000" y="40000"/>
                  </a:lnTo>
                  <a:lnTo>
                    <a:pt x="96000" y="20000"/>
                  </a:lnTo>
                  <a:lnTo>
                    <a:pt x="120000" y="70000"/>
                  </a:lnTo>
                  <a:lnTo>
                    <a:pt x="96000" y="120000"/>
                  </a:lnTo>
                  <a:lnTo>
                    <a:pt x="96000" y="100000"/>
                  </a:lnTo>
                  <a:lnTo>
                    <a:pt x="60000" y="100000"/>
                  </a:lnTo>
                  <a:cubicBezTo>
                    <a:pt x="57929" y="100000"/>
                    <a:pt x="56250" y="97762"/>
                    <a:pt x="56250" y="95000"/>
                  </a:cubicBezTo>
                  <a:lnTo>
                    <a:pt x="56250" y="80000"/>
                  </a:lnTo>
                  <a:lnTo>
                    <a:pt x="24000" y="80000"/>
                  </a:lnTo>
                  <a:lnTo>
                    <a:pt x="24000" y="100000"/>
                  </a:lnTo>
                  <a:close/>
                  <a:moveTo>
                    <a:pt x="63750" y="25000"/>
                  </a:moveTo>
                  <a:lnTo>
                    <a:pt x="63750" y="40000"/>
                  </a:lnTo>
                  <a:moveTo>
                    <a:pt x="56250" y="35000"/>
                  </a:moveTo>
                  <a:lnTo>
                    <a:pt x="56250" y="80000"/>
                  </a:lnTo>
                </a:path>
              </a:pathLst>
            </a:custGeom>
            <a:solidFill>
              <a:srgbClr val="006FC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1261872" y="808640"/>
              <a:ext cx="3470148" cy="20610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21"/>
            <p:cNvSpPr txBox="1"/>
            <p:nvPr/>
          </p:nvSpPr>
          <p:spPr>
            <a:xfrm>
              <a:off x="1261872" y="808640"/>
              <a:ext cx="3470148" cy="20610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45775" rIns="0" bIns="15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100"/>
                <a:buFont typeface="Calibri"/>
                <a:buNone/>
              </a:pPr>
              <a:r>
                <a:rPr lang="en-GB" sz="41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Complementary</a:t>
              </a:r>
              <a:endParaRPr sz="4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5257800" y="1481639"/>
              <a:ext cx="4101084" cy="20610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21"/>
            <p:cNvSpPr txBox="1"/>
            <p:nvPr/>
          </p:nvSpPr>
          <p:spPr>
            <a:xfrm>
              <a:off x="5257800" y="1481639"/>
              <a:ext cx="4101084" cy="20610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45775" rIns="0" bIns="15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100"/>
                <a:buFont typeface="Calibri"/>
                <a:buNone/>
              </a:pPr>
              <a:r>
                <a:rPr lang="en-GB" sz="41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Can be used in conjunction</a:t>
              </a:r>
              <a:endParaRPr sz="41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6"/>
          <p:cNvSpPr txBox="1">
            <a:spLocks noGrp="1"/>
          </p:cNvSpPr>
          <p:nvPr>
            <p:ph type="title"/>
          </p:nvPr>
        </p:nvSpPr>
        <p:spPr>
          <a:xfrm>
            <a:off x="838200" y="361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Open Badges or EDCs</a:t>
            </a:r>
            <a:endParaRPr/>
          </a:p>
        </p:txBody>
      </p:sp>
      <p:graphicFrame>
        <p:nvGraphicFramePr>
          <p:cNvPr id="501" name="Google Shape;501;p56"/>
          <p:cNvGraphicFramePr/>
          <p:nvPr/>
        </p:nvGraphicFramePr>
        <p:xfrm>
          <a:off x="518335" y="1204209"/>
          <a:ext cx="11134925" cy="5065192"/>
        </p:xfrm>
        <a:graphic>
          <a:graphicData uri="http://schemas.openxmlformats.org/drawingml/2006/table">
            <a:tbl>
              <a:tblPr firstCol="1" bandRow="1">
                <a:noFill/>
                <a:tableStyleId>{C030B948-BCCF-4757-9614-A0B4A4F60147}</a:tableStyleId>
              </a:tblPr>
              <a:tblGrid>
                <a:gridCol w="254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93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93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4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Requirement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Open Badges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EDCs	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4575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Flexibility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Mostly used to represent </a:t>
                      </a:r>
                      <a:r>
                        <a:rPr lang="en-GB" sz="1400" b="1" u="none" strike="noStrike" cap="none"/>
                        <a:t>informal and non-formal </a:t>
                      </a:r>
                      <a:r>
                        <a:rPr lang="en-GB" sz="1400" u="none" strike="noStrike" cap="none"/>
                        <a:t>learning experiences.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Can be used to represent </a:t>
                      </a:r>
                      <a:r>
                        <a:rPr lang="en-GB" sz="1400" b="1" u="none" strike="noStrike" cap="none"/>
                        <a:t>formal</a:t>
                      </a:r>
                      <a:r>
                        <a:rPr lang="en-GB" sz="1400" u="none" strike="noStrike" cap="none"/>
                        <a:t> education in addition to </a:t>
                      </a:r>
                      <a:r>
                        <a:rPr lang="en-GB" sz="1400" b="1" u="none" strike="noStrike" cap="none"/>
                        <a:t>informal and non-formal</a:t>
                      </a:r>
                      <a:r>
                        <a:rPr lang="en-GB" sz="1400" u="none" strike="noStrike" cap="none"/>
                        <a:t>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4575">
                <a:tc vMerge="1">
                  <a:txBody>
                    <a:bodyPr/>
                    <a:lstStyle/>
                    <a:p>
                      <a:endParaRPr lang="en-M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Current implementations provide a </a:t>
                      </a:r>
                      <a:r>
                        <a:rPr lang="en-GB" sz="1400" b="1" u="none" strike="noStrike" cap="none"/>
                        <a:t>high-level description of the achievements</a:t>
                      </a:r>
                      <a:r>
                        <a:rPr lang="en-GB" sz="1400" u="none" strike="noStrike" cap="none"/>
                        <a:t> in a less structured way.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Include </a:t>
                      </a:r>
                      <a:r>
                        <a:rPr lang="en-GB" sz="1400" b="1" u="none" strike="noStrike" cap="none"/>
                        <a:t>rich and flexible metadata </a:t>
                      </a:r>
                      <a:r>
                        <a:rPr lang="en-GB" sz="1400" u="none" strike="noStrike" cap="none"/>
                        <a:t>that can be used to capture the details of the learning experience.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4575">
                <a:tc vMerge="1">
                  <a:txBody>
                    <a:bodyPr/>
                    <a:lstStyle/>
                    <a:p>
                      <a:endParaRPr lang="en-M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Interoperable with various systems and platforms, </a:t>
                      </a:r>
                      <a:r>
                        <a:rPr lang="en-GB" sz="1400" b="1" u="none" strike="noStrike" cap="none"/>
                        <a:t>widely accepted and recognized</a:t>
                      </a:r>
                      <a:r>
                        <a:rPr lang="en-GB" sz="1400" u="none" strike="noStrike" cap="none"/>
                        <a:t>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Compatible with other digital credential systems and </a:t>
                      </a:r>
                      <a:r>
                        <a:rPr lang="en-GB" sz="1400" b="1" u="none" strike="noStrike" cap="none"/>
                        <a:t>aligned with European regulations</a:t>
                      </a:r>
                      <a:r>
                        <a:rPr lang="en-GB" sz="1400" u="none" strike="noStrike" cap="none"/>
                        <a:t>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8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Inexpensive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The </a:t>
                      </a:r>
                      <a:r>
                        <a:rPr lang="en-GB" sz="1400" b="1" u="none" strike="noStrike" cap="none"/>
                        <a:t>standard is free and open</a:t>
                      </a:r>
                      <a:r>
                        <a:rPr lang="en-GB" sz="1400" u="none" strike="noStrike" cap="none"/>
                        <a:t>, anyone can adopt and use it without any cost. 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There might be </a:t>
                      </a:r>
                      <a:r>
                        <a:rPr lang="en-GB" sz="1400" b="1" u="none" strike="noStrike" cap="none"/>
                        <a:t>costs associated with the use of commercial platforms or services</a:t>
                      </a:r>
                      <a:r>
                        <a:rPr lang="en-GB" sz="1400" u="none" strike="noStrike" cap="none"/>
                        <a:t>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Organizations can issue EDCs </a:t>
                      </a:r>
                      <a:r>
                        <a:rPr lang="en-GB" sz="1400" b="1" u="none" strike="noStrike" cap="none"/>
                        <a:t>without any licensing fees or subscription costs</a:t>
                      </a:r>
                      <a:r>
                        <a:rPr lang="en-GB" sz="1400" u="none" strike="noStrike" cap="none"/>
                        <a:t>.   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There is a </a:t>
                      </a:r>
                      <a:r>
                        <a:rPr lang="en-GB" sz="1400" b="1" u="none" strike="noStrike" cap="none"/>
                        <a:t>cost for acquiring the eSeal </a:t>
                      </a:r>
                      <a:r>
                        <a:rPr lang="en-GB" sz="1400" u="none" strike="noStrike" cap="none"/>
                        <a:t>needed to issue the EDCs. It varies depending on the country and issuer. 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There are </a:t>
                      </a:r>
                      <a:r>
                        <a:rPr lang="en-GB" sz="1400" b="1" u="none" strike="noStrike" cap="none"/>
                        <a:t>costs related to setting up and maintaining a local infrastructure and integration </a:t>
                      </a:r>
                      <a:r>
                        <a:rPr lang="en-GB" sz="1400" u="none" strike="noStrike" cap="none"/>
                        <a:t>with learning platforms.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7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Open Badges or EDCs</a:t>
            </a:r>
            <a:endParaRPr/>
          </a:p>
        </p:txBody>
      </p:sp>
      <p:graphicFrame>
        <p:nvGraphicFramePr>
          <p:cNvPr id="507" name="Google Shape;507;p57"/>
          <p:cNvGraphicFramePr/>
          <p:nvPr>
            <p:extLst>
              <p:ext uri="{D42A27DB-BD31-4B8C-83A1-F6EECF244321}">
                <p14:modId xmlns:p14="http://schemas.microsoft.com/office/powerpoint/2010/main" val="2545702908"/>
              </p:ext>
            </p:extLst>
          </p:nvPr>
        </p:nvGraphicFramePr>
        <p:xfrm>
          <a:off x="103660" y="1031357"/>
          <a:ext cx="11996175" cy="5244239"/>
        </p:xfrm>
        <a:graphic>
          <a:graphicData uri="http://schemas.openxmlformats.org/drawingml/2006/table">
            <a:tbl>
              <a:tblPr firstCol="1" bandRow="1">
                <a:noFill/>
                <a:tableStyleId>{C030B948-BCCF-4757-9614-A0B4A4F60147}</a:tableStyleId>
              </a:tblPr>
              <a:tblGrid>
                <a:gridCol w="2604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96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96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83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Requirement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Open Badges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EDCs	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7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Easy to implement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Based on an open standard, technical expertise and development is required if you want to implement from scratch.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However, </a:t>
                      </a:r>
                      <a:r>
                        <a:rPr lang="en-GB" sz="1400" b="1" u="none" strike="noStrike" cap="none"/>
                        <a:t>many readily available user-friendly tools and platforms </a:t>
                      </a:r>
                      <a:r>
                        <a:rPr lang="en-GB" sz="1400" u="none" strike="noStrike" cap="none"/>
                        <a:t>already exist.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Good understanding of the </a:t>
                      </a:r>
                      <a:r>
                        <a:rPr lang="en-GB" sz="1400" b="1" u="none" strike="noStrike" cap="none"/>
                        <a:t>underlying data model </a:t>
                      </a:r>
                      <a:r>
                        <a:rPr lang="en-GB" sz="1400" u="none" strike="noStrike" cap="none"/>
                        <a:t>is required when developing credential templates. 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EC provides </a:t>
                      </a:r>
                      <a:r>
                        <a:rPr lang="en-GB" sz="1400" b="1" u="none" strike="noStrike" cap="none"/>
                        <a:t>a user-friendly platform and detailed guidelines</a:t>
                      </a:r>
                      <a:r>
                        <a:rPr lang="en-GB" sz="1400" u="none" strike="noStrike" cap="none"/>
                        <a:t> to facilitate the definition and issuing. 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Using a local installation that allows for more automation, requires much higher technical expertise.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86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800" u="none" strike="noStrike" cap="none"/>
                        <a:t>Trustworthy</a:t>
                      </a:r>
                      <a:endParaRPr sz="28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Earned badges can be stored in </a:t>
                      </a:r>
                      <a:r>
                        <a:rPr lang="en-GB" sz="1400" b="1" u="none" strike="noStrike" cap="none"/>
                        <a:t>personal digital wallets or backpacks </a:t>
                      </a:r>
                      <a:r>
                        <a:rPr lang="en-GB" sz="1400" u="none" strike="noStrike" cap="none"/>
                        <a:t>with personal control over the credentials and with whom they share them.	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Open Badges can be issued as </a:t>
                      </a:r>
                      <a:r>
                        <a:rPr lang="en-GB" sz="1400" b="1" u="none" strike="noStrike" cap="none"/>
                        <a:t>digitally signed </a:t>
                      </a:r>
                      <a:r>
                        <a:rPr lang="en-GB" sz="1400" u="none" strike="noStrike" cap="none"/>
                        <a:t>documents that can be independently verified. When following the newest standard, the structured data within Open Badges enables automated verification and recognition by systems.</a:t>
                      </a:r>
                      <a:endParaRPr sz="14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 dirty="0"/>
                        <a:t>Individuals can store their EDCs in </a:t>
                      </a:r>
                      <a:r>
                        <a:rPr lang="en-GB" sz="1400" b="1" u="none" strike="noStrike" cap="none" dirty="0" err="1"/>
                        <a:t>Europass</a:t>
                      </a:r>
                      <a:r>
                        <a:rPr lang="en-GB" sz="1400" u="none" strike="noStrike" cap="none" dirty="0"/>
                        <a:t>, then choose to share them with authorized parties.</a:t>
                      </a:r>
                      <a:endParaRPr sz="1400" u="none" strike="noStrike" cap="none" dirty="0"/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 dirty="0"/>
                        <a:t>When an institution issues an EDC, it applies an </a:t>
                      </a:r>
                      <a:r>
                        <a:rPr lang="en-GB" sz="1400" u="none" strike="noStrike" cap="none" dirty="0" err="1"/>
                        <a:t>eSeal</a:t>
                      </a:r>
                      <a:r>
                        <a:rPr lang="en-GB" sz="1400" u="none" strike="noStrike" cap="none" dirty="0"/>
                        <a:t> to the digital document. A </a:t>
                      </a:r>
                      <a:r>
                        <a:rPr lang="en-GB" sz="1400" b="1" u="none" strike="noStrike" cap="none" dirty="0"/>
                        <a:t>recipient can verify the </a:t>
                      </a:r>
                      <a:r>
                        <a:rPr lang="en-GB" sz="1400" b="1" u="none" strike="noStrike" cap="none" dirty="0" err="1"/>
                        <a:t>eSeal</a:t>
                      </a:r>
                      <a:r>
                        <a:rPr lang="en-GB" sz="1400" b="1" u="none" strike="noStrike" cap="none" dirty="0"/>
                        <a:t> </a:t>
                      </a:r>
                      <a:r>
                        <a:rPr lang="en-GB" sz="1400" u="none" strike="noStrike" cap="none" dirty="0"/>
                        <a:t>to confirm that the credential has not been altered or compromised.</a:t>
                      </a:r>
                      <a:endParaRPr sz="1400" u="none" strike="noStrike" cap="none" dirty="0"/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 dirty="0"/>
                        <a:t>The </a:t>
                      </a:r>
                      <a:r>
                        <a:rPr lang="en-GB" sz="1400" b="1" u="none" strike="noStrike" cap="none" dirty="0"/>
                        <a:t>qualified </a:t>
                      </a:r>
                      <a:r>
                        <a:rPr lang="en-GB" sz="1400" b="1" u="none" strike="noStrike" cap="none" dirty="0" err="1"/>
                        <a:t>eSeal</a:t>
                      </a:r>
                      <a:r>
                        <a:rPr lang="en-GB" sz="1400" u="none" strike="noStrike" cap="none" dirty="0"/>
                        <a:t> is the highest level of electronic seal that equals to handwritten document.</a:t>
                      </a:r>
                      <a:endParaRPr sz="14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20125" marR="20125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/>
              <a:t>Guidelines for Use</a:t>
            </a:r>
            <a:endParaRPr/>
          </a:p>
        </p:txBody>
      </p:sp>
      <p:sp>
        <p:nvSpPr>
          <p:cNvPr id="513" name="Google Shape;513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dirty="0"/>
              <a:t>Advice from four different perspectives: 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 b="1" dirty="0"/>
              <a:t>learners</a:t>
            </a:r>
            <a:r>
              <a:rPr lang="en-GB" dirty="0"/>
              <a:t>’ perspective, 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 b="1" dirty="0"/>
              <a:t>course managers</a:t>
            </a:r>
            <a:r>
              <a:rPr lang="en-GB" dirty="0"/>
              <a:t>’ perspective, 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 b="1" dirty="0"/>
              <a:t>platform administrators</a:t>
            </a:r>
            <a:r>
              <a:rPr lang="en-GB" dirty="0"/>
              <a:t>’ perspective, and </a:t>
            </a:r>
            <a:endParaRPr dirty="0"/>
          </a:p>
        </p:txBody>
      </p:sp>
      <p:sp>
        <p:nvSpPr>
          <p:cNvPr id="514" name="Google Shape;514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&lt; name &amp; contact -other presentation info&gt;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Hands-on activity </a:t>
            </a:r>
            <a:endParaRPr/>
          </a:p>
        </p:txBody>
      </p:sp>
      <p:grpSp>
        <p:nvGrpSpPr>
          <p:cNvPr id="520" name="Google Shape;520;p58"/>
          <p:cNvGrpSpPr/>
          <p:nvPr/>
        </p:nvGrpSpPr>
        <p:grpSpPr>
          <a:xfrm>
            <a:off x="838200" y="2359829"/>
            <a:ext cx="10515600" cy="3282930"/>
            <a:chOff x="0" y="534204"/>
            <a:chExt cx="10515600" cy="3282930"/>
          </a:xfrm>
        </p:grpSpPr>
        <p:sp>
          <p:nvSpPr>
            <p:cNvPr id="521" name="Google Shape;521;p58"/>
            <p:cNvSpPr/>
            <p:nvPr/>
          </p:nvSpPr>
          <p:spPr>
            <a:xfrm>
              <a:off x="0" y="534204"/>
              <a:ext cx="10515600" cy="104247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58"/>
            <p:cNvSpPr txBox="1"/>
            <p:nvPr/>
          </p:nvSpPr>
          <p:spPr>
            <a:xfrm>
              <a:off x="50889" y="585093"/>
              <a:ext cx="10413822" cy="940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850" tIns="102850" rIns="102850" bIns="1028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lang="en-GB" sz="27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Apply your understanding of the Skills4EOSC framework and digital credentials (Open Badges and EDCs) to a practical scenario</a:t>
              </a:r>
              <a:endParaRPr sz="2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58"/>
            <p:cNvSpPr/>
            <p:nvPr/>
          </p:nvSpPr>
          <p:spPr>
            <a:xfrm>
              <a:off x="0" y="1654434"/>
              <a:ext cx="10515600" cy="104247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8"/>
            <p:cNvSpPr txBox="1"/>
            <p:nvPr/>
          </p:nvSpPr>
          <p:spPr>
            <a:xfrm>
              <a:off x="50889" y="1705323"/>
              <a:ext cx="10413822" cy="940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850" tIns="102850" rIns="102850" bIns="1028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lang="en-GB" sz="27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Discuss the advantages and disadvantages of different credential types in the specific scenario context</a:t>
              </a:r>
              <a:endParaRPr sz="2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58"/>
            <p:cNvSpPr/>
            <p:nvPr/>
          </p:nvSpPr>
          <p:spPr>
            <a:xfrm>
              <a:off x="0" y="2774664"/>
              <a:ext cx="10515600" cy="104247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58"/>
            <p:cNvSpPr txBox="1"/>
            <p:nvPr/>
          </p:nvSpPr>
          <p:spPr>
            <a:xfrm>
              <a:off x="50889" y="2825553"/>
              <a:ext cx="10413822" cy="940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850" tIns="102850" rIns="102850" bIns="1028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lang="en-GB" sz="27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Consider how the Skills4EOSC framework can help you with credential design and evaluation</a:t>
              </a:r>
              <a:endParaRPr sz="2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Part 1: Choose a scenario</a:t>
            </a:r>
            <a:endParaRPr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A8997DE-E754-48D5-697E-66AD291AC6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3058491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4583F52-DCB4-B375-C873-9F7F4C1A6C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0073000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34" name="Google Shape;534;p59"/>
          <p:cNvSpPr/>
          <p:nvPr/>
        </p:nvSpPr>
        <p:spPr>
          <a:xfrm>
            <a:off x="0" y="0"/>
            <a:ext cx="12192000" cy="72301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Part 2: Small group work</a:t>
            </a:r>
            <a:endParaRPr/>
          </a:p>
        </p:txBody>
      </p:sp>
      <p:grpSp>
        <p:nvGrpSpPr>
          <p:cNvPr id="540" name="Google Shape;540;p60"/>
          <p:cNvGrpSpPr/>
          <p:nvPr/>
        </p:nvGrpSpPr>
        <p:grpSpPr>
          <a:xfrm>
            <a:off x="838200" y="1844263"/>
            <a:ext cx="10515600" cy="4314061"/>
            <a:chOff x="0" y="18638"/>
            <a:chExt cx="10515600" cy="4314061"/>
          </a:xfrm>
        </p:grpSpPr>
        <p:sp>
          <p:nvSpPr>
            <p:cNvPr id="541" name="Google Shape;541;p60"/>
            <p:cNvSpPr/>
            <p:nvPr/>
          </p:nvSpPr>
          <p:spPr>
            <a:xfrm>
              <a:off x="0" y="18638"/>
              <a:ext cx="10515600" cy="1368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0"/>
            <p:cNvSpPr txBox="1"/>
            <p:nvPr/>
          </p:nvSpPr>
          <p:spPr>
            <a:xfrm>
              <a:off x="66824" y="85462"/>
              <a:ext cx="10381952" cy="12352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7150" tIns="137150" rIns="137150" bIns="1371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GB" sz="36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Discuss the scenario</a:t>
              </a:r>
              <a:endParaRPr/>
            </a:p>
          </p:txBody>
        </p:sp>
        <p:sp>
          <p:nvSpPr>
            <p:cNvPr id="543" name="Google Shape;543;p60"/>
            <p:cNvSpPr/>
            <p:nvPr/>
          </p:nvSpPr>
          <p:spPr>
            <a:xfrm>
              <a:off x="0" y="1491219"/>
              <a:ext cx="10515600" cy="1368900"/>
            </a:xfrm>
            <a:prstGeom prst="roundRect">
              <a:avLst>
                <a:gd name="adj" fmla="val 16667"/>
              </a:avLst>
            </a:prstGeom>
            <a:solidFill>
              <a:srgbClr val="2EE84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60"/>
            <p:cNvSpPr txBox="1"/>
            <p:nvPr/>
          </p:nvSpPr>
          <p:spPr>
            <a:xfrm>
              <a:off x="66824" y="1558043"/>
              <a:ext cx="10381952" cy="12352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7150" tIns="137150" rIns="137150" bIns="1371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GB" sz="36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Answer the guiding questions provided on the worksheet</a:t>
              </a:r>
              <a:endParaRPr/>
            </a:p>
          </p:txBody>
        </p:sp>
        <p:sp>
          <p:nvSpPr>
            <p:cNvPr id="545" name="Google Shape;545;p60"/>
            <p:cNvSpPr/>
            <p:nvPr/>
          </p:nvSpPr>
          <p:spPr>
            <a:xfrm>
              <a:off x="0" y="2963799"/>
              <a:ext cx="10515600" cy="1368900"/>
            </a:xfrm>
            <a:prstGeom prst="roundRect">
              <a:avLst>
                <a:gd name="adj" fmla="val 16667"/>
              </a:avLst>
            </a:prstGeom>
            <a:solidFill>
              <a:srgbClr val="5999D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0"/>
            <p:cNvSpPr txBox="1"/>
            <p:nvPr/>
          </p:nvSpPr>
          <p:spPr>
            <a:xfrm>
              <a:off x="66824" y="3030623"/>
              <a:ext cx="10381952" cy="12352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7150" tIns="137150" rIns="137150" bIns="1371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GB" sz="3600" b="0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Focus on different perspectives</a:t>
              </a:r>
              <a:endParaRPr dirty="0"/>
            </a:p>
          </p:txBody>
        </p:sp>
      </p:grpSp>
      <p:sp>
        <p:nvSpPr>
          <p:cNvPr id="547" name="Google Shape;547;p60"/>
          <p:cNvSpPr/>
          <p:nvPr/>
        </p:nvSpPr>
        <p:spPr>
          <a:xfrm>
            <a:off x="0" y="0"/>
            <a:ext cx="12192000" cy="723014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60"/>
          <p:cNvSpPr/>
          <p:nvPr/>
        </p:nvSpPr>
        <p:spPr>
          <a:xfrm>
            <a:off x="0" y="0"/>
            <a:ext cx="12192000" cy="72301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0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GB">
                <a:solidFill>
                  <a:schemeClr val="lt1"/>
                </a:solidFill>
              </a:rPr>
              <a:t>The process</a:t>
            </a:r>
            <a:endParaRPr/>
          </a:p>
        </p:txBody>
      </p:sp>
      <p:grpSp>
        <p:nvGrpSpPr>
          <p:cNvPr id="162" name="Google Shape;162;p3" descr="Credentials are issued when assessment is completed on the developed learning materials that follow the FAIR-by-Design methodology and the MVS profiles"/>
          <p:cNvGrpSpPr/>
          <p:nvPr/>
        </p:nvGrpSpPr>
        <p:grpSpPr>
          <a:xfrm>
            <a:off x="457200" y="142385"/>
            <a:ext cx="10845815" cy="5953835"/>
            <a:chOff x="457200" y="142385"/>
            <a:chExt cx="10845815" cy="5953835"/>
          </a:xfrm>
        </p:grpSpPr>
        <p:pic>
          <p:nvPicPr>
            <p:cNvPr id="163" name="Google Shape;163;p3" descr="Mann med heldekkende fyll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17255" y="1008671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4" name="Google Shape;164;p3" descr="Mann kontur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17255" y="1951647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Google Shape;165;p3" descr="Mann med heldekkende fyll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17255" y="2894622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" descr="Mann kontur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17255" y="3837599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7" name="Google Shape;167;p3"/>
            <p:cNvSpPr txBox="1"/>
            <p:nvPr/>
          </p:nvSpPr>
          <p:spPr>
            <a:xfrm>
              <a:off x="1454532" y="993765"/>
              <a:ext cx="844528" cy="923330"/>
            </a:xfrm>
            <a:prstGeom prst="rect">
              <a:avLst/>
            </a:prstGeom>
            <a:solidFill>
              <a:srgbClr val="D8E2F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---------------------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 txBox="1"/>
            <p:nvPr/>
          </p:nvSpPr>
          <p:spPr>
            <a:xfrm>
              <a:off x="1454533" y="1945671"/>
              <a:ext cx="844528" cy="923330"/>
            </a:xfrm>
            <a:prstGeom prst="rect">
              <a:avLst/>
            </a:prstGeom>
            <a:solidFill>
              <a:srgbClr val="D8E2F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---------------------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 txBox="1"/>
            <p:nvPr/>
          </p:nvSpPr>
          <p:spPr>
            <a:xfrm>
              <a:off x="1454533" y="2911247"/>
              <a:ext cx="844528" cy="923330"/>
            </a:xfrm>
            <a:prstGeom prst="rect">
              <a:avLst/>
            </a:prstGeom>
            <a:solidFill>
              <a:srgbClr val="D8E2F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---------------------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3"/>
            <p:cNvSpPr txBox="1"/>
            <p:nvPr/>
          </p:nvSpPr>
          <p:spPr>
            <a:xfrm>
              <a:off x="1454532" y="3876823"/>
              <a:ext cx="844528" cy="923330"/>
            </a:xfrm>
            <a:prstGeom prst="rect">
              <a:avLst/>
            </a:prstGeom>
            <a:solidFill>
              <a:srgbClr val="D8E2F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---------------------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7681618" y="1080006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7838779" y="1273934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028460" y="1446338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7681618" y="2019719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7838779" y="2213647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8028460" y="2386051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7681618" y="2995244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838779" y="3129499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028460" y="3292630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7781595" y="4053957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993447" y="4193355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82" name="Google Shape;182;p3" descr="Et bilde som inneholder sirkel, logo, symbol, design&#10;&#10;Automatisk generert beskrivels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9356667" y="1117272"/>
              <a:ext cx="533945" cy="4985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p3" descr="Et bilde som inneholder sirkel, logo, symbol, Elektrisk blå&#10;&#10;Automatisk generert beskrivels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9638126" y="1208366"/>
              <a:ext cx="533945" cy="512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" name="Google Shape;184;p3" descr="Et bilde som inneholder logo, sirkel, symbol, Font&#10;&#10;Automatisk generert beskrivelse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9957709" y="1315126"/>
              <a:ext cx="533945" cy="4985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3" descr="Et bilde som inneholder sirkel, klokke, logo&#10;&#10;Automatisk generert beskrivelse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9445404" y="1975058"/>
              <a:ext cx="528605" cy="4985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3" descr="Et bilde som inneholder logo, symbol, sirkel, design&#10;&#10;Automatisk generert beskrivelse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9767234" y="2074749"/>
              <a:ext cx="544623" cy="4985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7" name="Google Shape;187;p3"/>
            <p:cNvSpPr/>
            <p:nvPr/>
          </p:nvSpPr>
          <p:spPr>
            <a:xfrm>
              <a:off x="8218140" y="3419310"/>
              <a:ext cx="693683" cy="44500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88" name="Google Shape;188;p3" descr="Et bilde som inneholder logo, symbol, sirkel, design&#10;&#10;Automatisk generert beskrivelse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9306276" y="2951639"/>
              <a:ext cx="544623" cy="4985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9" name="Google Shape;189;p3" descr="Et bilde som inneholder sirkel, logo, symbol, design&#10;&#10;Automatisk generert beskrivels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9588570" y="3042504"/>
              <a:ext cx="533945" cy="4985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" name="Google Shape;190;p3" descr="Et bilde som inneholder sirkel, klokke, logo&#10;&#10;Automatisk generert beskrivelse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9875034" y="3144963"/>
              <a:ext cx="528605" cy="4985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Google Shape;191;p3" descr="Et bilde som inneholder sirkel, logo, symbol, Elektrisk blå&#10;&#10;Automatisk generert beskrivels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9485838" y="4002613"/>
              <a:ext cx="533945" cy="512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2" name="Google Shape;192;p3" descr="Et bilde som inneholder logo, sirkel, symbol, Font&#10;&#10;Automatisk generert beskrivelse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9841297" y="4116013"/>
              <a:ext cx="533945" cy="4985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3" name="Google Shape;193;p3"/>
            <p:cNvSpPr txBox="1"/>
            <p:nvPr/>
          </p:nvSpPr>
          <p:spPr>
            <a:xfrm>
              <a:off x="457200" y="4895891"/>
              <a:ext cx="2117834" cy="9233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MVS define skills for Open Science profiles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3"/>
            <p:cNvSpPr txBox="1"/>
            <p:nvPr/>
          </p:nvSpPr>
          <p:spPr>
            <a:xfrm>
              <a:off x="7039627" y="4895891"/>
              <a:ext cx="1992520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Learning material is developed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"/>
            <p:cNvSpPr txBox="1"/>
            <p:nvPr/>
          </p:nvSpPr>
          <p:spPr>
            <a:xfrm>
              <a:off x="9032147" y="4895891"/>
              <a:ext cx="2270868" cy="9233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Credentials are issued after completing course + assessment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"/>
            <p:cNvSpPr txBox="1"/>
            <p:nvPr/>
          </p:nvSpPr>
          <p:spPr>
            <a:xfrm>
              <a:off x="2662283" y="4895891"/>
              <a:ext cx="2490092" cy="12003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The methodology defines the workflow for creating FAIR learning materials</a:t>
              </a: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7" name="Google Shape;197;p3"/>
            <p:cNvGrpSpPr/>
            <p:nvPr/>
          </p:nvGrpSpPr>
          <p:grpSpPr>
            <a:xfrm rot="-5400001">
              <a:off x="1957355" y="2089301"/>
              <a:ext cx="3792381" cy="1533012"/>
              <a:chOff x="1238753" y="1157784"/>
              <a:chExt cx="4906287" cy="1419811"/>
            </a:xfrm>
          </p:grpSpPr>
          <p:sp>
            <p:nvSpPr>
              <p:cNvPr id="198" name="Google Shape;198;p3"/>
              <p:cNvSpPr/>
              <p:nvPr/>
            </p:nvSpPr>
            <p:spPr>
              <a:xfrm rot="5400000">
                <a:off x="2998407" y="-601871"/>
                <a:ext cx="1386978" cy="4906287"/>
              </a:xfrm>
              <a:prstGeom prst="roundRect">
                <a:avLst>
                  <a:gd name="adj" fmla="val 16667"/>
                </a:avLst>
              </a:prstGeom>
              <a:solidFill>
                <a:srgbClr val="E1EFD8"/>
              </a:solidFill>
              <a:ln w="12700" cap="flat" cmpd="sng">
                <a:solidFill>
                  <a:srgbClr val="1C305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99;p3"/>
              <p:cNvSpPr txBox="1"/>
              <p:nvPr/>
            </p:nvSpPr>
            <p:spPr>
              <a:xfrm rot="5400000">
                <a:off x="2874427" y="928480"/>
                <a:ext cx="1386978" cy="19112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r>
                  <a:rPr lang="en-GB"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FAIR-by-design methodology for learning material</a:t>
                </a: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0" name="Google Shape;200;p3"/>
            <p:cNvGrpSpPr/>
            <p:nvPr/>
          </p:nvGrpSpPr>
          <p:grpSpPr>
            <a:xfrm rot="-5400001">
              <a:off x="4082493" y="2034274"/>
              <a:ext cx="3792381" cy="1643064"/>
              <a:chOff x="3147584" y="2743452"/>
              <a:chExt cx="2933995" cy="1386978"/>
            </a:xfrm>
          </p:grpSpPr>
          <p:sp>
            <p:nvSpPr>
              <p:cNvPr id="201" name="Google Shape;201;p3"/>
              <p:cNvSpPr/>
              <p:nvPr/>
            </p:nvSpPr>
            <p:spPr>
              <a:xfrm rot="5400000">
                <a:off x="3921093" y="1969944"/>
                <a:ext cx="1386978" cy="2933995"/>
              </a:xfrm>
              <a:prstGeom prst="roundRect">
                <a:avLst>
                  <a:gd name="adj" fmla="val 16667"/>
                </a:avLst>
              </a:prstGeom>
              <a:solidFill>
                <a:srgbClr val="E1EFD8"/>
              </a:solidFill>
              <a:ln w="12700" cap="flat" cmpd="sng">
                <a:solidFill>
                  <a:srgbClr val="1C305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3"/>
              <p:cNvSpPr txBox="1"/>
              <p:nvPr/>
            </p:nvSpPr>
            <p:spPr>
              <a:xfrm rot="5400000">
                <a:off x="3930045" y="2981352"/>
                <a:ext cx="1360730" cy="9286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r>
                  <a:rPr lang="en-GB"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Quality assurance  for learning material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3" name="Google Shape;203;p3"/>
            <p:cNvSpPr txBox="1"/>
            <p:nvPr/>
          </p:nvSpPr>
          <p:spPr>
            <a:xfrm>
              <a:off x="5152374" y="4895891"/>
              <a:ext cx="2032532" cy="9233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QA Checklists to assess quality of learning materials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1657351" y="276640"/>
              <a:ext cx="6392625" cy="585213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731172" y="142385"/>
              <a:ext cx="4225159" cy="701653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8049978" y="451012"/>
              <a:ext cx="1906472" cy="391629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3871271" y="386640"/>
              <a:ext cx="2270869" cy="472443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1871154" y="479329"/>
              <a:ext cx="3920046" cy="421747"/>
            </a:xfrm>
            <a:prstGeom prst="curvedDownArrow">
              <a:avLst>
                <a:gd name="adj1" fmla="val 25000"/>
                <a:gd name="adj2" fmla="val 50000"/>
                <a:gd name="adj3" fmla="val 25000"/>
              </a:avLst>
            </a:prstGeom>
            <a:solidFill>
              <a:schemeClr val="accent1"/>
            </a:solidFill>
            <a:ln w="12700" cap="flat" cmpd="sng">
              <a:solidFill>
                <a:srgbClr val="1C305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Part 3: Group Sharing &amp; Discussion</a:t>
            </a:r>
            <a:endParaRPr/>
          </a:p>
        </p:txBody>
      </p:sp>
      <p:grpSp>
        <p:nvGrpSpPr>
          <p:cNvPr id="554" name="Google Shape;554;p61"/>
          <p:cNvGrpSpPr/>
          <p:nvPr/>
        </p:nvGrpSpPr>
        <p:grpSpPr>
          <a:xfrm>
            <a:off x="838200" y="1888341"/>
            <a:ext cx="10515600" cy="4225905"/>
            <a:chOff x="0" y="62716"/>
            <a:chExt cx="10515600" cy="4225905"/>
          </a:xfrm>
        </p:grpSpPr>
        <p:sp>
          <p:nvSpPr>
            <p:cNvPr id="555" name="Google Shape;555;p61"/>
            <p:cNvSpPr/>
            <p:nvPr/>
          </p:nvSpPr>
          <p:spPr>
            <a:xfrm>
              <a:off x="0" y="62716"/>
              <a:ext cx="10515600" cy="874575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1"/>
            <p:cNvSpPr txBox="1"/>
            <p:nvPr/>
          </p:nvSpPr>
          <p:spPr>
            <a:xfrm>
              <a:off x="42693" y="105409"/>
              <a:ext cx="10430214" cy="7891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7625" tIns="87625" rIns="87625" bIns="876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lang="en-GB" sz="23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Share your key findings and recommendations</a:t>
              </a:r>
              <a:endPara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61"/>
            <p:cNvSpPr/>
            <p:nvPr/>
          </p:nvSpPr>
          <p:spPr>
            <a:xfrm>
              <a:off x="0" y="937291"/>
              <a:ext cx="10515600" cy="59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61"/>
            <p:cNvSpPr txBox="1"/>
            <p:nvPr/>
          </p:nvSpPr>
          <p:spPr>
            <a:xfrm>
              <a:off x="0" y="937291"/>
              <a:ext cx="10515600" cy="59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3850" tIns="29200" rIns="163575" bIns="29200" anchor="t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lang="en-GB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reasoning behind the choices related to digital credential types</a:t>
              </a: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36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lang="en-GB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how the Skills4EOSC framework influenced your thinking</a:t>
              </a: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61"/>
            <p:cNvSpPr/>
            <p:nvPr/>
          </p:nvSpPr>
          <p:spPr>
            <a:xfrm>
              <a:off x="0" y="1532416"/>
              <a:ext cx="10515600" cy="874575"/>
            </a:xfrm>
            <a:prstGeom prst="roundRect">
              <a:avLst>
                <a:gd name="adj" fmla="val 16667"/>
              </a:avLst>
            </a:prstGeom>
            <a:solidFill>
              <a:srgbClr val="65EE1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1"/>
            <p:cNvSpPr txBox="1"/>
            <p:nvPr/>
          </p:nvSpPr>
          <p:spPr>
            <a:xfrm>
              <a:off x="42693" y="1575109"/>
              <a:ext cx="10430214" cy="7891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7625" tIns="87625" rIns="87625" bIns="876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lang="en-GB" sz="23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Common themes and contrasting approaches?</a:t>
              </a:r>
              <a:endPara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61"/>
            <p:cNvSpPr/>
            <p:nvPr/>
          </p:nvSpPr>
          <p:spPr>
            <a:xfrm>
              <a:off x="0" y="2473231"/>
              <a:ext cx="10515600" cy="874575"/>
            </a:xfrm>
            <a:prstGeom prst="roundRect">
              <a:avLst>
                <a:gd name="adj" fmla="val 16667"/>
              </a:avLst>
            </a:prstGeom>
            <a:solidFill>
              <a:srgbClr val="3DE199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61"/>
            <p:cNvSpPr txBox="1"/>
            <p:nvPr/>
          </p:nvSpPr>
          <p:spPr>
            <a:xfrm>
              <a:off x="42693" y="2515924"/>
              <a:ext cx="10430214" cy="7891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7625" tIns="87625" rIns="87625" bIns="876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lang="en-GB" sz="23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What are the key considerations for choosing one type of digital credential over another?</a:t>
              </a:r>
              <a:endPara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61"/>
            <p:cNvSpPr/>
            <p:nvPr/>
          </p:nvSpPr>
          <p:spPr>
            <a:xfrm>
              <a:off x="0" y="3414046"/>
              <a:ext cx="10515600" cy="874575"/>
            </a:xfrm>
            <a:prstGeom prst="roundRect">
              <a:avLst>
                <a:gd name="adj" fmla="val 16667"/>
              </a:avLst>
            </a:prstGeom>
            <a:solidFill>
              <a:srgbClr val="5999D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1"/>
            <p:cNvSpPr txBox="1"/>
            <p:nvPr/>
          </p:nvSpPr>
          <p:spPr>
            <a:xfrm>
              <a:off x="42693" y="3456739"/>
              <a:ext cx="10430214" cy="7891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7625" tIns="87625" rIns="87625" bIns="876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lang="en-GB" sz="23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How can the Skills4EOSC framework help both training providers and those seeking training?</a:t>
              </a:r>
              <a:endPara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5" name="Google Shape;565;p61"/>
          <p:cNvSpPr/>
          <p:nvPr/>
        </p:nvSpPr>
        <p:spPr>
          <a:xfrm>
            <a:off x="0" y="0"/>
            <a:ext cx="12192000" cy="72301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/>
                                        <p:tgtEl>
                                          <p:spTgt spid="5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4"/>
          <p:cNvSpPr txBox="1">
            <a:spLocks noGrp="1"/>
          </p:cNvSpPr>
          <p:nvPr>
            <p:ph type="title"/>
          </p:nvPr>
        </p:nvSpPr>
        <p:spPr>
          <a:xfrm>
            <a:off x="84841" y="2941167"/>
            <a:ext cx="6155703" cy="1785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390"/>
              </a:buClr>
              <a:buSzPts val="4800"/>
              <a:buFont typeface="Quicksand SemiBold"/>
              <a:buNone/>
            </a:pPr>
            <a:r>
              <a:rPr lang="en-GB"/>
              <a:t>Thank you!</a:t>
            </a:r>
            <a:br>
              <a:rPr lang="en-GB"/>
            </a:br>
            <a:r>
              <a:rPr lang="en-GB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Recognition Framework Requirements</a:t>
            </a:r>
            <a:endParaRPr/>
          </a:p>
        </p:txBody>
      </p:sp>
      <p:grpSp>
        <p:nvGrpSpPr>
          <p:cNvPr id="214" name="Google Shape;214;p53"/>
          <p:cNvGrpSpPr/>
          <p:nvPr/>
        </p:nvGrpSpPr>
        <p:grpSpPr>
          <a:xfrm>
            <a:off x="358948" y="2836246"/>
            <a:ext cx="11606625" cy="2280667"/>
            <a:chOff x="1139" y="1035335"/>
            <a:chExt cx="11606625" cy="2280667"/>
          </a:xfrm>
        </p:grpSpPr>
        <p:sp>
          <p:nvSpPr>
            <p:cNvPr id="215" name="Google Shape;215;p53"/>
            <p:cNvSpPr/>
            <p:nvPr/>
          </p:nvSpPr>
          <p:spPr>
            <a:xfrm>
              <a:off x="834764" y="1035335"/>
              <a:ext cx="897750" cy="89775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3"/>
            <p:cNvSpPr/>
            <p:nvPr/>
          </p:nvSpPr>
          <p:spPr>
            <a:xfrm>
              <a:off x="1139" y="2031153"/>
              <a:ext cx="256500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3"/>
            <p:cNvSpPr txBox="1"/>
            <p:nvPr/>
          </p:nvSpPr>
          <p:spPr>
            <a:xfrm>
              <a:off x="1139" y="2031153"/>
              <a:ext cx="256500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GB" sz="2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Flexible</a:t>
              </a:r>
              <a:endPara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53"/>
            <p:cNvSpPr/>
            <p:nvPr/>
          </p:nvSpPr>
          <p:spPr>
            <a:xfrm>
              <a:off x="1139" y="2461517"/>
              <a:ext cx="2565000" cy="8544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3"/>
            <p:cNvSpPr txBox="1"/>
            <p:nvPr/>
          </p:nvSpPr>
          <p:spPr>
            <a:xfrm>
              <a:off x="1139" y="2461517"/>
              <a:ext cx="2565000" cy="8544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GB" sz="1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institutions use parts that suit their needs and adapt them to their context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53"/>
            <p:cNvSpPr/>
            <p:nvPr/>
          </p:nvSpPr>
          <p:spPr>
            <a:xfrm>
              <a:off x="3848639" y="1035335"/>
              <a:ext cx="897750" cy="89775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3"/>
            <p:cNvSpPr/>
            <p:nvPr/>
          </p:nvSpPr>
          <p:spPr>
            <a:xfrm>
              <a:off x="3015014" y="2031153"/>
              <a:ext cx="256500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3"/>
            <p:cNvSpPr txBox="1"/>
            <p:nvPr/>
          </p:nvSpPr>
          <p:spPr>
            <a:xfrm>
              <a:off x="3015014" y="2031153"/>
              <a:ext cx="256500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GB" sz="2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Inexpensive</a:t>
              </a:r>
              <a:endPara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53"/>
            <p:cNvSpPr/>
            <p:nvPr/>
          </p:nvSpPr>
          <p:spPr>
            <a:xfrm>
              <a:off x="3015014" y="2461517"/>
              <a:ext cx="2565000" cy="8544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3"/>
            <p:cNvSpPr txBox="1"/>
            <p:nvPr/>
          </p:nvSpPr>
          <p:spPr>
            <a:xfrm>
              <a:off x="3015014" y="2461517"/>
              <a:ext cx="2565000" cy="8544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GB" sz="1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 high additional costs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53"/>
            <p:cNvSpPr/>
            <p:nvPr/>
          </p:nvSpPr>
          <p:spPr>
            <a:xfrm>
              <a:off x="6862514" y="1035335"/>
              <a:ext cx="897750" cy="89775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3"/>
            <p:cNvSpPr/>
            <p:nvPr/>
          </p:nvSpPr>
          <p:spPr>
            <a:xfrm>
              <a:off x="6028889" y="2031153"/>
              <a:ext cx="256500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3"/>
            <p:cNvSpPr txBox="1"/>
            <p:nvPr/>
          </p:nvSpPr>
          <p:spPr>
            <a:xfrm>
              <a:off x="6028889" y="2031153"/>
              <a:ext cx="256500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GB" sz="2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Easy to implement</a:t>
              </a:r>
              <a:endPara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53"/>
            <p:cNvSpPr/>
            <p:nvPr/>
          </p:nvSpPr>
          <p:spPr>
            <a:xfrm>
              <a:off x="6028889" y="2461517"/>
              <a:ext cx="2565000" cy="8544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3"/>
            <p:cNvSpPr txBox="1"/>
            <p:nvPr/>
          </p:nvSpPr>
          <p:spPr>
            <a:xfrm>
              <a:off x="6028889" y="2461517"/>
              <a:ext cx="2565000" cy="8544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GB" sz="1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technical parts of the framework are based on </a:t>
              </a:r>
              <a:r>
                <a:rPr lang="en-GB" sz="1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open standards</a:t>
              </a:r>
              <a:r>
                <a:rPr lang="en-GB" sz="1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and easy to implement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53"/>
            <p:cNvSpPr/>
            <p:nvPr/>
          </p:nvSpPr>
          <p:spPr>
            <a:xfrm>
              <a:off x="9876389" y="1035335"/>
              <a:ext cx="897750" cy="89775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3"/>
            <p:cNvSpPr/>
            <p:nvPr/>
          </p:nvSpPr>
          <p:spPr>
            <a:xfrm>
              <a:off x="9042764" y="2031153"/>
              <a:ext cx="256500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3"/>
            <p:cNvSpPr txBox="1"/>
            <p:nvPr/>
          </p:nvSpPr>
          <p:spPr>
            <a:xfrm>
              <a:off x="9042764" y="2031153"/>
              <a:ext cx="2565000" cy="384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GB" sz="2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Trustworthy</a:t>
              </a:r>
              <a:endPara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53"/>
            <p:cNvSpPr/>
            <p:nvPr/>
          </p:nvSpPr>
          <p:spPr>
            <a:xfrm>
              <a:off x="9042764" y="2461517"/>
              <a:ext cx="2565000" cy="8544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3"/>
            <p:cNvSpPr txBox="1"/>
            <p:nvPr/>
          </p:nvSpPr>
          <p:spPr>
            <a:xfrm>
              <a:off x="9042764" y="2461517"/>
              <a:ext cx="2565000" cy="8544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GB" sz="1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individual can safely store the credential and easily share it with third parties to validate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"/>
          <p:cNvSpPr txBox="1">
            <a:spLocks noGrp="1"/>
          </p:cNvSpPr>
          <p:nvPr>
            <p:ph type="title"/>
          </p:nvPr>
        </p:nvSpPr>
        <p:spPr>
          <a:xfrm>
            <a:off x="838200" y="5677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4400"/>
              <a:buFont typeface="Arial"/>
              <a:buNone/>
            </a:pPr>
            <a:r>
              <a:rPr lang="en-GB">
                <a:solidFill>
                  <a:srgbClr val="0E0E0E"/>
                </a:solidFill>
                <a:latin typeface="Arial"/>
                <a:ea typeface="Arial"/>
                <a:cs typeface="Arial"/>
                <a:sym typeface="Arial"/>
              </a:rPr>
              <a:t>Digital Credentials for </a:t>
            </a:r>
            <a:br>
              <a:rPr lang="en-GB">
                <a:solidFill>
                  <a:srgbClr val="0E0E0E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>
                <a:solidFill>
                  <a:srgbClr val="0E0E0E"/>
                </a:solidFill>
                <a:latin typeface="Arial"/>
                <a:ea typeface="Arial"/>
                <a:cs typeface="Arial"/>
                <a:sym typeface="Arial"/>
              </a:rPr>
              <a:t>Attendance Only</a:t>
            </a:r>
            <a:endParaRPr/>
          </a:p>
        </p:txBody>
      </p:sp>
      <p:sp>
        <p:nvSpPr>
          <p:cNvPr id="246" name="Google Shape;246;p4"/>
          <p:cNvSpPr txBox="1">
            <a:spLocks noGrp="1"/>
          </p:cNvSpPr>
          <p:nvPr>
            <p:ph type="body" idx="1"/>
          </p:nvPr>
        </p:nvSpPr>
        <p:spPr>
          <a:xfrm>
            <a:off x="-1" y="1538536"/>
            <a:ext cx="6921795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GB" sz="2000" b="1"/>
              <a:t>Encourages Participation</a:t>
            </a:r>
            <a:endParaRPr sz="36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1800"/>
              <a:t>Can motivate more individuals to participate, as they </a:t>
            </a:r>
            <a:br>
              <a:rPr lang="en-GB" sz="1800"/>
            </a:br>
            <a:r>
              <a:rPr lang="en-GB" sz="1800"/>
              <a:t>receive recognition simply for being present.</a:t>
            </a:r>
            <a:endParaRPr sz="32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GB" sz="2000" b="1"/>
              <a:t>Inclusivity</a:t>
            </a:r>
            <a:endParaRPr sz="36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1800"/>
              <a:t>It allows all participants, regardless of their performance in assessments, to receive a credential, promoting inclusivity </a:t>
            </a:r>
            <a:br>
              <a:rPr lang="en-GB" sz="1800"/>
            </a:br>
            <a:r>
              <a:rPr lang="en-GB" sz="1800"/>
              <a:t>and reducing the pressure of assessment.</a:t>
            </a:r>
            <a:endParaRPr sz="32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GB" sz="2000" b="1"/>
              <a:t>Easy to Administer</a:t>
            </a:r>
            <a:endParaRPr sz="36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1800"/>
              <a:t>Straightforward to issue, reducing administrative overhead.</a:t>
            </a:r>
            <a:endParaRPr sz="32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GB" sz="2000" b="1"/>
              <a:t>Building a Learning Culture</a:t>
            </a:r>
            <a:endParaRPr sz="36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1800"/>
              <a:t>Can contribute to a culture of continuous learning, encouraging individuals to engage in more training opportunities.</a:t>
            </a:r>
            <a:endParaRPr sz="3200"/>
          </a:p>
        </p:txBody>
      </p:sp>
      <p:sp>
        <p:nvSpPr>
          <p:cNvPr id="247" name="Google Shape;247;p4"/>
          <p:cNvSpPr txBox="1">
            <a:spLocks noGrp="1"/>
          </p:cNvSpPr>
          <p:nvPr>
            <p:ph type="body" idx="2"/>
          </p:nvPr>
        </p:nvSpPr>
        <p:spPr>
          <a:xfrm>
            <a:off x="6400800" y="1586296"/>
            <a:ext cx="5516526" cy="474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624"/>
              <a:buChar char="•"/>
            </a:pPr>
            <a:r>
              <a:rPr lang="en-GB" sz="2200" b="1"/>
              <a:t>Limited Value</a:t>
            </a:r>
            <a:endParaRPr sz="39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79658"/>
              <a:buChar char="•"/>
            </a:pPr>
            <a:r>
              <a:rPr lang="en-GB" sz="1900"/>
              <a:t>Attendance may carry less weight since they do not necessarily indicate that the recipient has gained or demonstrated any specific skills or knowledge.</a:t>
            </a:r>
            <a:endParaRPr sz="35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8624"/>
              <a:buChar char="•"/>
            </a:pPr>
            <a:r>
              <a:rPr lang="en-GB" sz="2200" b="1"/>
              <a:t>Potentially Misleading</a:t>
            </a:r>
            <a:endParaRPr sz="39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79658"/>
              <a:buChar char="•"/>
            </a:pPr>
            <a:r>
              <a:rPr lang="en-GB" sz="1900"/>
              <a:t>Could be misleading if interpreted as a sign of competency when they only signify participation.</a:t>
            </a:r>
            <a:endParaRPr sz="35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8624"/>
              <a:buChar char="•"/>
            </a:pPr>
            <a:r>
              <a:rPr lang="en-GB" sz="2200" b="1"/>
              <a:t>Lack of Differentiation</a:t>
            </a:r>
            <a:endParaRPr sz="39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79658"/>
              <a:buChar char="•"/>
            </a:pPr>
            <a:r>
              <a:rPr lang="en-GB" sz="1900"/>
              <a:t>No distinction between those who merely attend and those who actively engage and master the material, potentially diminishing the credential’s perceived value.</a:t>
            </a:r>
            <a:endParaRPr sz="1800"/>
          </a:p>
        </p:txBody>
      </p:sp>
      <p:sp>
        <p:nvSpPr>
          <p:cNvPr id="248" name="Google Shape;248;p4"/>
          <p:cNvSpPr txBox="1"/>
          <p:nvPr/>
        </p:nvSpPr>
        <p:spPr>
          <a:xfrm>
            <a:off x="2329416" y="1063117"/>
            <a:ext cx="152045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PROs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4"/>
          <p:cNvSpPr txBox="1"/>
          <p:nvPr/>
        </p:nvSpPr>
        <p:spPr>
          <a:xfrm>
            <a:off x="8603512" y="1027747"/>
            <a:ext cx="152045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1" i="0" u="none" strike="noStrike" cap="none">
                <a:solidFill>
                  <a:srgbClr val="FF40FF"/>
                </a:solidFill>
                <a:latin typeface="Calibri"/>
                <a:ea typeface="Calibri"/>
                <a:cs typeface="Calibri"/>
                <a:sym typeface="Calibri"/>
              </a:rPr>
              <a:t>CONs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"/>
          <p:cNvSpPr txBox="1">
            <a:spLocks noGrp="1"/>
          </p:cNvSpPr>
          <p:nvPr>
            <p:ph type="title"/>
          </p:nvPr>
        </p:nvSpPr>
        <p:spPr>
          <a:xfrm>
            <a:off x="244549" y="56778"/>
            <a:ext cx="116958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3600"/>
              <a:buFont typeface="Arial"/>
              <a:buNone/>
            </a:pPr>
            <a:r>
              <a:rPr lang="en-GB" sz="3600">
                <a:solidFill>
                  <a:srgbClr val="0E0E0E"/>
                </a:solidFill>
                <a:latin typeface="Arial"/>
                <a:ea typeface="Arial"/>
                <a:cs typeface="Arial"/>
                <a:sym typeface="Arial"/>
              </a:rPr>
              <a:t>Digital Credentials for </a:t>
            </a:r>
            <a:br>
              <a:rPr lang="en-GB" sz="3600">
                <a:solidFill>
                  <a:srgbClr val="0E0E0E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3600">
                <a:solidFill>
                  <a:srgbClr val="0E0E0E"/>
                </a:solidFill>
                <a:latin typeface="Arial"/>
                <a:ea typeface="Arial"/>
                <a:cs typeface="Arial"/>
                <a:sym typeface="Arial"/>
              </a:rPr>
              <a:t>Successful Completion of Assessment</a:t>
            </a:r>
            <a:endParaRPr sz="3600"/>
          </a:p>
        </p:txBody>
      </p:sp>
      <p:sp>
        <p:nvSpPr>
          <p:cNvPr id="255" name="Google Shape;255;p5"/>
          <p:cNvSpPr txBox="1">
            <a:spLocks noGrp="1"/>
          </p:cNvSpPr>
          <p:nvPr>
            <p:ph type="body" idx="1"/>
          </p:nvPr>
        </p:nvSpPr>
        <p:spPr>
          <a:xfrm>
            <a:off x="74428" y="1594884"/>
            <a:ext cx="5945372" cy="46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2000" b="1"/>
              <a:t>Demonstrates Competency</a:t>
            </a:r>
            <a:endParaRPr sz="20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GB" sz="1500"/>
              <a:t>Recipient has not only attended the training but also successfully demonstrated understanding and application of the material, making them more meaningful and valuable.</a:t>
            </a:r>
            <a:endParaRPr sz="15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2000" b="1"/>
              <a:t>Higher Recognition</a:t>
            </a:r>
            <a:endParaRPr sz="20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GB" sz="1500"/>
              <a:t>Often more respected by employers and peers, as they provide evidence of skills and knowledge.</a:t>
            </a:r>
            <a:endParaRPr sz="15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2000" b="1"/>
              <a:t>Motivates Learning</a:t>
            </a:r>
            <a:endParaRPr sz="20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GB" sz="1500"/>
              <a:t>Knowing that they must pass an assessment to receive a credential can motivate participants to engage more.</a:t>
            </a:r>
            <a:endParaRPr sz="15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2000" b="1"/>
              <a:t>Differentiates Skill Levels</a:t>
            </a:r>
            <a:endParaRPr sz="20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GB" sz="1500"/>
              <a:t>Differentiates between who mastered the material and who has not, which can be important in professional or academic settings.</a:t>
            </a:r>
            <a:endParaRPr sz="1500"/>
          </a:p>
        </p:txBody>
      </p:sp>
      <p:sp>
        <p:nvSpPr>
          <p:cNvPr id="256" name="Google Shape;256;p5"/>
          <p:cNvSpPr txBox="1">
            <a:spLocks noGrp="1"/>
          </p:cNvSpPr>
          <p:nvPr>
            <p:ph type="body" idx="2"/>
          </p:nvPr>
        </p:nvSpPr>
        <p:spPr>
          <a:xfrm>
            <a:off x="6172202" y="1634230"/>
            <a:ext cx="6014482" cy="4755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 sz="2200" b="1"/>
              <a:t>Excludes Some Participants</a:t>
            </a:r>
            <a:endParaRPr sz="39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 sz="1600"/>
              <a:t>Those who struggle with assessments may not receive a credential, which could discourage participation and be seen as less inclusive.</a:t>
            </a:r>
            <a:endParaRPr sz="28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 sz="2200" b="1"/>
              <a:t>Increased Pressure</a:t>
            </a:r>
            <a:endParaRPr sz="39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 sz="1600"/>
              <a:t>Participants may feel more stressed or anxious about assessments, which could negatively impact their learning experience.</a:t>
            </a:r>
            <a:endParaRPr sz="28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 sz="2200" b="1"/>
              <a:t>More Complex Administration</a:t>
            </a:r>
            <a:endParaRPr sz="39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 sz="1600"/>
              <a:t>Administering assessments and issuing credentials based on performance requires more resources, including time, effort, and sometimes technology, to ensure fair and accurate evaluation.</a:t>
            </a:r>
            <a:endParaRPr sz="280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 sz="2200" b="1"/>
              <a:t>Risk of Credential Inflation</a:t>
            </a:r>
            <a:endParaRPr sz="390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 sz="1600"/>
              <a:t>If not carefully designed, assessments could lead to credential inflation, where the credential becomes less valuable due to inconsistent or low standards.</a:t>
            </a:r>
            <a:endParaRPr sz="1600"/>
          </a:p>
        </p:txBody>
      </p:sp>
      <p:sp>
        <p:nvSpPr>
          <p:cNvPr id="257" name="Google Shape;257;p5"/>
          <p:cNvSpPr txBox="1"/>
          <p:nvPr/>
        </p:nvSpPr>
        <p:spPr>
          <a:xfrm>
            <a:off x="2329416" y="1184046"/>
            <a:ext cx="152045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PROs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5"/>
          <p:cNvSpPr txBox="1"/>
          <p:nvPr/>
        </p:nvSpPr>
        <p:spPr>
          <a:xfrm>
            <a:off x="8603512" y="1148676"/>
            <a:ext cx="152045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1" i="0" u="none" strike="noStrike" cap="none">
                <a:solidFill>
                  <a:srgbClr val="FF40FF"/>
                </a:solidFill>
                <a:latin typeface="Calibri"/>
                <a:ea typeface="Calibri"/>
                <a:cs typeface="Calibri"/>
                <a:sym typeface="Calibri"/>
              </a:rPr>
              <a:t>CONs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Looking for a ….</a:t>
            </a:r>
            <a:endParaRPr/>
          </a:p>
        </p:txBody>
      </p:sp>
      <p:grpSp>
        <p:nvGrpSpPr>
          <p:cNvPr id="265" name="Google Shape;265;p6"/>
          <p:cNvGrpSpPr/>
          <p:nvPr/>
        </p:nvGrpSpPr>
        <p:grpSpPr>
          <a:xfrm>
            <a:off x="841280" y="2412657"/>
            <a:ext cx="10509438" cy="3177272"/>
            <a:chOff x="3080" y="587032"/>
            <a:chExt cx="10509438" cy="3177272"/>
          </a:xfrm>
        </p:grpSpPr>
        <p:sp>
          <p:nvSpPr>
            <p:cNvPr id="266" name="Google Shape;266;p6"/>
            <p:cNvSpPr/>
            <p:nvPr/>
          </p:nvSpPr>
          <p:spPr>
            <a:xfrm>
              <a:off x="3080" y="587032"/>
              <a:ext cx="2444055" cy="1466433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6"/>
            <p:cNvSpPr txBox="1"/>
            <p:nvPr/>
          </p:nvSpPr>
          <p:spPr>
            <a:xfrm>
              <a:off x="3080" y="587032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4775" tIns="144775" rIns="144775" bIns="144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Calibri"/>
                <a:buNone/>
              </a:pPr>
              <a:r>
                <a:rPr lang="en-GB" sz="3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standard</a:t>
              </a:r>
              <a:endPara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2691541" y="587032"/>
              <a:ext cx="2444055" cy="1466433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"/>
            <p:cNvSpPr txBox="1"/>
            <p:nvPr/>
          </p:nvSpPr>
          <p:spPr>
            <a:xfrm>
              <a:off x="2691541" y="587032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4775" tIns="144775" rIns="144775" bIns="144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Calibri"/>
                <a:buNone/>
              </a:pPr>
              <a:r>
                <a:rPr lang="en-GB" sz="3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verifiable </a:t>
              </a:r>
              <a:endPara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5380002" y="587032"/>
              <a:ext cx="2444055" cy="1466433"/>
            </a:xfrm>
            <a:prstGeom prst="rect">
              <a:avLst/>
            </a:prstGeom>
            <a:solidFill>
              <a:srgbClr val="FF3398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"/>
            <p:cNvSpPr txBox="1"/>
            <p:nvPr/>
          </p:nvSpPr>
          <p:spPr>
            <a:xfrm>
              <a:off x="5380002" y="587032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4775" tIns="144775" rIns="144775" bIns="144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Calibri"/>
                <a:buNone/>
              </a:pPr>
              <a:r>
                <a:rPr lang="en-GB" sz="3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portable</a:t>
              </a:r>
              <a:endPara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8068463" y="587032"/>
              <a:ext cx="2444055" cy="1466433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"/>
            <p:cNvSpPr txBox="1"/>
            <p:nvPr/>
          </p:nvSpPr>
          <p:spPr>
            <a:xfrm>
              <a:off x="8068463" y="587032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4775" tIns="144775" rIns="144775" bIns="144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800"/>
                <a:buFont typeface="Calibri"/>
                <a:buNone/>
              </a:pPr>
              <a:r>
                <a:rPr lang="en-GB" sz="3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shareable</a:t>
              </a:r>
              <a:r>
                <a:rPr lang="en-GB" sz="3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1347311" y="2297871"/>
              <a:ext cx="2444055" cy="1466433"/>
            </a:xfrm>
            <a:prstGeom prst="rect">
              <a:avLst/>
            </a:prstGeom>
            <a:solidFill>
              <a:schemeClr val="accent6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"/>
            <p:cNvSpPr txBox="1"/>
            <p:nvPr/>
          </p:nvSpPr>
          <p:spPr>
            <a:xfrm>
              <a:off x="1347311" y="2297871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4775" tIns="144775" rIns="144775" bIns="144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Calibri"/>
                <a:buNone/>
              </a:pPr>
              <a:r>
                <a:rPr lang="en-GB" sz="3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digital</a:t>
              </a:r>
              <a:endPara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4035772" y="2297871"/>
              <a:ext cx="2444055" cy="1466433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"/>
            <p:cNvSpPr txBox="1"/>
            <p:nvPr/>
          </p:nvSpPr>
          <p:spPr>
            <a:xfrm>
              <a:off x="3957084" y="2297871"/>
              <a:ext cx="2522743" cy="146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4775" tIns="144775" rIns="144775" bIns="144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Calibri"/>
                <a:buNone/>
              </a:pPr>
              <a:r>
                <a:rPr lang="en-GB" sz="3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micro-credentials</a:t>
              </a:r>
              <a:endPara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724233" y="2297871"/>
              <a:ext cx="2444055" cy="1466433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6"/>
            <p:cNvSpPr txBox="1"/>
            <p:nvPr/>
          </p:nvSpPr>
          <p:spPr>
            <a:xfrm>
              <a:off x="6724233" y="2297871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4775" tIns="144775" rIns="144775" bIns="144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Calibri"/>
                <a:buNone/>
              </a:pPr>
              <a:r>
                <a:rPr lang="en-GB" sz="3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rich metadata</a:t>
              </a:r>
              <a:endPara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7"/>
          <p:cNvSpPr/>
          <p:nvPr/>
        </p:nvSpPr>
        <p:spPr>
          <a:xfrm>
            <a:off x="614856" y="1579590"/>
            <a:ext cx="2317532" cy="1076049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OBERRED </a:t>
            </a:r>
            <a:b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 Badges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7"/>
          <p:cNvSpPr/>
          <p:nvPr/>
        </p:nvSpPr>
        <p:spPr>
          <a:xfrm>
            <a:off x="3662858" y="1647213"/>
            <a:ext cx="2385846" cy="1061545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Carpentries Proprietary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7"/>
          <p:cNvSpPr/>
          <p:nvPr/>
        </p:nvSpPr>
        <p:spPr>
          <a:xfrm>
            <a:off x="1866437" y="2751590"/>
            <a:ext cx="2481900" cy="10614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EC </a:t>
            </a:r>
            <a:b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European Digital Credentials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7"/>
          <p:cNvSpPr/>
          <p:nvPr/>
        </p:nvSpPr>
        <p:spPr>
          <a:xfrm>
            <a:off x="6048701" y="4060877"/>
            <a:ext cx="2228100" cy="10614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EOSC Future </a:t>
            </a:r>
            <a:r>
              <a:rPr lang="en-GB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 Badges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7"/>
          <p:cNvSpPr/>
          <p:nvPr/>
        </p:nvSpPr>
        <p:spPr>
          <a:xfrm>
            <a:off x="8153399" y="3270654"/>
            <a:ext cx="2672255" cy="1149623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Linux Professional Institute Proprietary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7"/>
          <p:cNvSpPr/>
          <p:nvPr/>
        </p:nvSpPr>
        <p:spPr>
          <a:xfrm>
            <a:off x="6553201" y="1687874"/>
            <a:ext cx="2144112" cy="1149623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RItrainPlus – Not decided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"/>
          <p:cNvSpPr/>
          <p:nvPr/>
        </p:nvSpPr>
        <p:spPr>
          <a:xfrm>
            <a:off x="9201810" y="1476365"/>
            <a:ext cx="2364832" cy="1191782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NI4OS-Europe </a:t>
            </a:r>
            <a:r>
              <a:rPr lang="en-GB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 Badges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7"/>
          <p:cNvSpPr/>
          <p:nvPr/>
        </p:nvSpPr>
        <p:spPr>
          <a:xfrm>
            <a:off x="156997" y="3747101"/>
            <a:ext cx="2228193" cy="1229599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Open Data Institute Proprietary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7"/>
          <p:cNvSpPr/>
          <p:nvPr/>
        </p:nvSpPr>
        <p:spPr>
          <a:xfrm>
            <a:off x="5057939" y="2872314"/>
            <a:ext cx="2385900" cy="10851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NASA TOPS </a:t>
            </a:r>
            <a:r>
              <a:rPr lang="en-GB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 Badges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7"/>
          <p:cNvSpPr/>
          <p:nvPr/>
        </p:nvSpPr>
        <p:spPr>
          <a:xfrm>
            <a:off x="2597125" y="4121000"/>
            <a:ext cx="2533500" cy="10614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DC4EU  </a:t>
            </a:r>
            <a:br>
              <a:rPr lang="en-GB"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agnostic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7"/>
          <p:cNvSpPr/>
          <p:nvPr/>
        </p:nvSpPr>
        <p:spPr>
          <a:xfrm>
            <a:off x="7924142" y="4810901"/>
            <a:ext cx="3365935" cy="1184906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Digital Credentials Consortium </a:t>
            </a:r>
            <a:b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 Badges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7"/>
          <p:cNvSpPr txBox="1">
            <a:spLocks noGrp="1"/>
          </p:cNvSpPr>
          <p:nvPr>
            <p:ph type="title" idx="4294967295"/>
          </p:nvPr>
        </p:nvSpPr>
        <p:spPr>
          <a:xfrm>
            <a:off x="838200" y="15808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entury Gothic"/>
              <a:buNone/>
            </a:pPr>
            <a:r>
              <a:rPr lang="en-GB" sz="4400" b="1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Results of the landscaping</a:t>
            </a:r>
            <a:endParaRPr/>
          </a:p>
        </p:txBody>
      </p:sp>
      <p:sp>
        <p:nvSpPr>
          <p:cNvPr id="297" name="Google Shape;297;p7"/>
          <p:cNvSpPr/>
          <p:nvPr/>
        </p:nvSpPr>
        <p:spPr>
          <a:xfrm>
            <a:off x="4285904" y="5080947"/>
            <a:ext cx="2617200" cy="10614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DocTalent4EU  </a:t>
            </a:r>
            <a:br>
              <a:rPr lang="en-GB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European Digital Credentials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8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icksand SemiBold"/>
              <a:buNone/>
            </a:pPr>
            <a:r>
              <a:rPr lang="en-GB"/>
              <a:t>Viable Options</a:t>
            </a:r>
            <a:endParaRPr/>
          </a:p>
        </p:txBody>
      </p:sp>
      <p:grpSp>
        <p:nvGrpSpPr>
          <p:cNvPr id="304" name="Google Shape;304;p8"/>
          <p:cNvGrpSpPr/>
          <p:nvPr/>
        </p:nvGrpSpPr>
        <p:grpSpPr>
          <a:xfrm>
            <a:off x="840538" y="1826803"/>
            <a:ext cx="10510923" cy="4348981"/>
            <a:chOff x="2338" y="1178"/>
            <a:chExt cx="10510923" cy="4348981"/>
          </a:xfrm>
        </p:grpSpPr>
        <p:sp>
          <p:nvSpPr>
            <p:cNvPr id="305" name="Google Shape;305;p8"/>
            <p:cNvSpPr/>
            <p:nvPr/>
          </p:nvSpPr>
          <p:spPr>
            <a:xfrm rot="-5400000">
              <a:off x="2338" y="1178"/>
              <a:ext cx="4348981" cy="4348981"/>
            </a:xfrm>
            <a:prstGeom prst="upArrow">
              <a:avLst>
                <a:gd name="adj1" fmla="val 50000"/>
                <a:gd name="adj2" fmla="val 35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8"/>
            <p:cNvSpPr txBox="1"/>
            <p:nvPr/>
          </p:nvSpPr>
          <p:spPr>
            <a:xfrm>
              <a:off x="763410" y="1088423"/>
              <a:ext cx="3587909" cy="21744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8475" tIns="348475" rIns="348475" bIns="348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900"/>
                <a:buFont typeface="Calibri"/>
                <a:buNone/>
              </a:pPr>
              <a:r>
                <a:rPr lang="en-GB" sz="4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Open Badges</a:t>
              </a:r>
              <a:endPara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8"/>
            <p:cNvSpPr/>
            <p:nvPr/>
          </p:nvSpPr>
          <p:spPr>
            <a:xfrm rot="5400000">
              <a:off x="6164280" y="1178"/>
              <a:ext cx="4348981" cy="4348981"/>
            </a:xfrm>
            <a:prstGeom prst="upArrow">
              <a:avLst>
                <a:gd name="adj1" fmla="val 50000"/>
                <a:gd name="adj2" fmla="val 35000"/>
              </a:avLst>
            </a:prstGeom>
            <a:solidFill>
              <a:srgbClr val="FF3398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8"/>
            <p:cNvSpPr txBox="1"/>
            <p:nvPr/>
          </p:nvSpPr>
          <p:spPr>
            <a:xfrm>
              <a:off x="6164280" y="1088423"/>
              <a:ext cx="3587909" cy="21744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8475" tIns="348475" rIns="348475" bIns="348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900"/>
                <a:buFont typeface="Calibri"/>
                <a:buNone/>
              </a:pPr>
              <a:r>
                <a:rPr lang="en-GB" sz="4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EU Digital Credentials</a:t>
              </a:r>
              <a:endPara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1_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Skills4Eosc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Skills4Eosc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1897</Words>
  <Application>Microsoft Macintosh PowerPoint</Application>
  <PresentationFormat>Widescreen</PresentationFormat>
  <Paragraphs>268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Quicksand</vt:lpstr>
      <vt:lpstr>Times New Roman</vt:lpstr>
      <vt:lpstr>Century Gothic</vt:lpstr>
      <vt:lpstr>Calibri</vt:lpstr>
      <vt:lpstr>Quicksand SemiBold</vt:lpstr>
      <vt:lpstr>1_Tema di Office</vt:lpstr>
      <vt:lpstr>Tema di Office</vt:lpstr>
      <vt:lpstr>Recognition Framework</vt:lpstr>
      <vt:lpstr>Purpose of the Recognition Framework?</vt:lpstr>
      <vt:lpstr>The process</vt:lpstr>
      <vt:lpstr>Recognition Framework Requirements</vt:lpstr>
      <vt:lpstr>Digital Credentials for  Attendance Only</vt:lpstr>
      <vt:lpstr>Digital Credentials for  Successful Completion of Assessment</vt:lpstr>
      <vt:lpstr>Looking for a ….</vt:lpstr>
      <vt:lpstr>Results of the landscaping</vt:lpstr>
      <vt:lpstr>Viable Options</vt:lpstr>
      <vt:lpstr>What are Open Digital Badges?</vt:lpstr>
      <vt:lpstr>Open Badges Content</vt:lpstr>
      <vt:lpstr>Gathering &amp; Sharing Open Badges</vt:lpstr>
      <vt:lpstr>Issuing Open Badges</vt:lpstr>
      <vt:lpstr>Using Hierarchical Badges</vt:lpstr>
      <vt:lpstr>Open Badges</vt:lpstr>
      <vt:lpstr>European Digital Credentials for learning</vt:lpstr>
      <vt:lpstr>EDC content</vt:lpstr>
      <vt:lpstr>Credential example</vt:lpstr>
      <vt:lpstr>The European Learning Model (ELM)</vt:lpstr>
      <vt:lpstr>To issue an EDCs</vt:lpstr>
      <vt:lpstr>Defining a template  (multilingual support)</vt:lpstr>
      <vt:lpstr>EDCs</vt:lpstr>
      <vt:lpstr>The approaches are</vt:lpstr>
      <vt:lpstr>Open Badges or EDCs</vt:lpstr>
      <vt:lpstr>Open Badges or EDCs</vt:lpstr>
      <vt:lpstr>Guidelines for Use</vt:lpstr>
      <vt:lpstr>Hands-on activity </vt:lpstr>
      <vt:lpstr>Part 1: Choose a scenario</vt:lpstr>
      <vt:lpstr>Part 2: Small group work</vt:lpstr>
      <vt:lpstr>Part 3: Group Sharing &amp; Discussion</vt:lpstr>
      <vt:lpstr>Thank you!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Sonja Filiposka</dc:creator>
  <cp:lastModifiedBy>Sonja Filiposka</cp:lastModifiedBy>
  <cp:revision>2</cp:revision>
  <dcterms:created xsi:type="dcterms:W3CDTF">2024-02-29T20:15:03Z</dcterms:created>
  <dcterms:modified xsi:type="dcterms:W3CDTF">2025-02-13T10:18:37Z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12811f-b717-4099-a412-3cacd3519ab9_Enabled">
    <vt:lpwstr>true</vt:lpwstr>
  </property>
  <property fmtid="{D5CDD505-2E9C-101B-9397-08002B2CF9AE}" pid="3" name="MSIP_Label_4012811f-b717-4099-a412-3cacd3519ab9_SetDate">
    <vt:lpwstr>2024-03-01T18:24:49Z</vt:lpwstr>
  </property>
  <property fmtid="{D5CDD505-2E9C-101B-9397-08002B2CF9AE}" pid="4" name="MSIP_Label_4012811f-b717-4099-a412-3cacd3519ab9_Method">
    <vt:lpwstr>Privileged</vt:lpwstr>
  </property>
  <property fmtid="{D5CDD505-2E9C-101B-9397-08002B2CF9AE}" pid="5" name="MSIP_Label_4012811f-b717-4099-a412-3cacd3519ab9_Name">
    <vt:lpwstr>Åpen</vt:lpwstr>
  </property>
  <property fmtid="{D5CDD505-2E9C-101B-9397-08002B2CF9AE}" pid="6" name="MSIP_Label_4012811f-b717-4099-a412-3cacd3519ab9_SiteId">
    <vt:lpwstr>1ec46890-73f8-4a2a-9b2c-9a6611f1c922</vt:lpwstr>
  </property>
  <property fmtid="{D5CDD505-2E9C-101B-9397-08002B2CF9AE}" pid="7" name="MSIP_Label_4012811f-b717-4099-a412-3cacd3519ab9_ActionId">
    <vt:lpwstr>d6288a75-0bd6-46f4-93bf-3eecb1d92c19</vt:lpwstr>
  </property>
  <property fmtid="{D5CDD505-2E9C-101B-9397-08002B2CF9AE}" pid="8" name="MSIP_Label_4012811f-b717-4099-a412-3cacd3519ab9_ContentBits">
    <vt:lpwstr>0</vt:lpwstr>
  </property>
</Properties>
</file>